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59"/>
  </p:notesMasterIdLst>
  <p:handoutMasterIdLst>
    <p:handoutMasterId r:id="rId60"/>
  </p:handoutMasterIdLst>
  <p:sldIdLst>
    <p:sldId id="256" r:id="rId5"/>
    <p:sldId id="260" r:id="rId6"/>
    <p:sldId id="338" r:id="rId7"/>
    <p:sldId id="341" r:id="rId8"/>
    <p:sldId id="342" r:id="rId9"/>
    <p:sldId id="343" r:id="rId10"/>
    <p:sldId id="339" r:id="rId11"/>
    <p:sldId id="340" r:id="rId12"/>
    <p:sldId id="262" r:id="rId13"/>
    <p:sldId id="263" r:id="rId14"/>
    <p:sldId id="265" r:id="rId15"/>
    <p:sldId id="344" r:id="rId16"/>
    <p:sldId id="345" r:id="rId17"/>
    <p:sldId id="264" r:id="rId18"/>
    <p:sldId id="266" r:id="rId19"/>
    <p:sldId id="346" r:id="rId20"/>
    <p:sldId id="267" r:id="rId21"/>
    <p:sldId id="268" r:id="rId22"/>
    <p:sldId id="269" r:id="rId23"/>
    <p:sldId id="347" r:id="rId24"/>
    <p:sldId id="325" r:id="rId25"/>
    <p:sldId id="348" r:id="rId26"/>
    <p:sldId id="349" r:id="rId27"/>
    <p:sldId id="350" r:id="rId28"/>
    <p:sldId id="351" r:id="rId29"/>
    <p:sldId id="273" r:id="rId30"/>
    <p:sldId id="352" r:id="rId31"/>
    <p:sldId id="353" r:id="rId32"/>
    <p:sldId id="274" r:id="rId33"/>
    <p:sldId id="271" r:id="rId34"/>
    <p:sldId id="354" r:id="rId35"/>
    <p:sldId id="333" r:id="rId36"/>
    <p:sldId id="282" r:id="rId37"/>
    <p:sldId id="355" r:id="rId38"/>
    <p:sldId id="275" r:id="rId39"/>
    <p:sldId id="276" r:id="rId40"/>
    <p:sldId id="296" r:id="rId41"/>
    <p:sldId id="299" r:id="rId42"/>
    <p:sldId id="303" r:id="rId43"/>
    <p:sldId id="356" r:id="rId44"/>
    <p:sldId id="305" r:id="rId45"/>
    <p:sldId id="304" r:id="rId46"/>
    <p:sldId id="357" r:id="rId47"/>
    <p:sldId id="306" r:id="rId48"/>
    <p:sldId id="318" r:id="rId49"/>
    <p:sldId id="330" r:id="rId50"/>
    <p:sldId id="329" r:id="rId51"/>
    <p:sldId id="316" r:id="rId52"/>
    <p:sldId id="359" r:id="rId53"/>
    <p:sldId id="360" r:id="rId54"/>
    <p:sldId id="317" r:id="rId55"/>
    <p:sldId id="358" r:id="rId56"/>
    <p:sldId id="331" r:id="rId57"/>
    <p:sldId id="361" r:id="rId5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Stephenson"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FFEDB3"/>
    <a:srgbClr val="DDFCC0"/>
    <a:srgbClr val="F9CFE1"/>
    <a:srgbClr val="000099"/>
    <a:srgbClr val="1A12BC"/>
    <a:srgbClr val="CCECFF"/>
    <a:srgbClr val="993300"/>
    <a:srgbClr val="2117E7"/>
    <a:srgbClr val="E0AA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41" autoAdjust="0"/>
    <p:restoredTop sz="95075" autoAdjust="0"/>
  </p:normalViewPr>
  <p:slideViewPr>
    <p:cSldViewPr>
      <p:cViewPr varScale="1">
        <p:scale>
          <a:sx n="109" d="100"/>
          <a:sy n="109" d="100"/>
        </p:scale>
        <p:origin x="178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46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commentAuthors" Target="commentAuthor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dirty="0"/>
          </a:p>
        </p:txBody>
      </p:sp>
      <p:sp>
        <p:nvSpPr>
          <p:cNvPr id="122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dirty="0"/>
          </a:p>
        </p:txBody>
      </p:sp>
      <p:sp>
        <p:nvSpPr>
          <p:cNvPr id="122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dirty="0"/>
          </a:p>
        </p:txBody>
      </p:sp>
      <p:sp>
        <p:nvSpPr>
          <p:cNvPr id="122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B589428E-8AC0-4C11-920C-964812AC84F9}" type="slidenum">
              <a:rPr lang="en-US"/>
              <a:pPr>
                <a:defRPr/>
              </a:pPr>
              <a:t>‹#›</a:t>
            </a:fld>
            <a:endParaRPr lang="en-US" dirty="0"/>
          </a:p>
        </p:txBody>
      </p:sp>
    </p:spTree>
    <p:extLst>
      <p:ext uri="{BB962C8B-B14F-4D97-AF65-F5344CB8AC3E}">
        <p14:creationId xmlns:p14="http://schemas.microsoft.com/office/powerpoint/2010/main" val="3644798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dirty="0"/>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dirty="0"/>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C449D8B6-13A7-4217-A7F0-B297F71CC099}" type="slidenum">
              <a:rPr lang="en-US"/>
              <a:pPr>
                <a:defRPr/>
              </a:pPr>
              <a:t>‹#›</a:t>
            </a:fld>
            <a:endParaRPr lang="en-US" dirty="0"/>
          </a:p>
        </p:txBody>
      </p:sp>
    </p:spTree>
    <p:extLst>
      <p:ext uri="{BB962C8B-B14F-4D97-AF65-F5344CB8AC3E}">
        <p14:creationId xmlns:p14="http://schemas.microsoft.com/office/powerpoint/2010/main" val="10104820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0F29CC5B-D57B-4EC9-8CAB-5F9EA87FD82A}" type="slidenum">
              <a:rPr lang="en-US" smtClean="0">
                <a:cs typeface="Arial" charset="0"/>
              </a:rPr>
              <a:pPr/>
              <a:t>1</a:t>
            </a:fld>
            <a:endParaRPr lang="en-US" dirty="0">
              <a:cs typeface="Arial" charset="0"/>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329688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p:spPr>
        <p:txBody>
          <a:bodyPr/>
          <a:lstStyle/>
          <a:p>
            <a:pPr eaLnBrk="1" hangingPunct="1"/>
            <a:endParaRPr lang="en-US" dirty="0"/>
          </a:p>
        </p:txBody>
      </p:sp>
      <p:sp>
        <p:nvSpPr>
          <p:cNvPr id="33795" name="Slide Number Placeholder 3"/>
          <p:cNvSpPr>
            <a:spLocks noGrp="1"/>
          </p:cNvSpPr>
          <p:nvPr>
            <p:ph type="sldNum" sz="quarter" idx="5"/>
          </p:nvPr>
        </p:nvSpPr>
        <p:spPr>
          <a:noFill/>
        </p:spPr>
        <p:txBody>
          <a:bodyPr/>
          <a:lstStyle/>
          <a:p>
            <a:fld id="{2E205DD8-399B-412A-8751-4AB755D49788}" type="slidenum">
              <a:rPr lang="en-US" smtClean="0">
                <a:cs typeface="Arial" charset="0"/>
              </a:rPr>
              <a:pPr/>
              <a:t>16</a:t>
            </a:fld>
            <a:endParaRPr lang="en-US" dirty="0">
              <a:cs typeface="Arial" charset="0"/>
            </a:endParaRPr>
          </a:p>
        </p:txBody>
      </p:sp>
    </p:spTree>
    <p:extLst>
      <p:ext uri="{BB962C8B-B14F-4D97-AF65-F5344CB8AC3E}">
        <p14:creationId xmlns:p14="http://schemas.microsoft.com/office/powerpoint/2010/main" val="283612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p:spPr>
        <p:txBody>
          <a:bodyPr/>
          <a:lstStyle/>
          <a:p>
            <a:pPr eaLnBrk="1" hangingPunct="1"/>
            <a:endParaRPr lang="en-US" dirty="0"/>
          </a:p>
        </p:txBody>
      </p:sp>
      <p:sp>
        <p:nvSpPr>
          <p:cNvPr id="35843" name="Slide Number Placeholder 3"/>
          <p:cNvSpPr>
            <a:spLocks noGrp="1"/>
          </p:cNvSpPr>
          <p:nvPr>
            <p:ph type="sldNum" sz="quarter" idx="5"/>
          </p:nvPr>
        </p:nvSpPr>
        <p:spPr>
          <a:noFill/>
        </p:spPr>
        <p:txBody>
          <a:bodyPr/>
          <a:lstStyle/>
          <a:p>
            <a:fld id="{EF02942E-92F2-4FCA-B394-68069A8B5C77}" type="slidenum">
              <a:rPr lang="en-US" smtClean="0">
                <a:cs typeface="Arial" charset="0"/>
              </a:rPr>
              <a:pPr/>
              <a:t>17</a:t>
            </a:fld>
            <a:endParaRPr lang="en-US" dirty="0">
              <a:cs typeface="Arial" charset="0"/>
            </a:endParaRPr>
          </a:p>
        </p:txBody>
      </p:sp>
    </p:spTree>
    <p:extLst>
      <p:ext uri="{BB962C8B-B14F-4D97-AF65-F5344CB8AC3E}">
        <p14:creationId xmlns:p14="http://schemas.microsoft.com/office/powerpoint/2010/main" val="31964530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p:spPr>
        <p:txBody>
          <a:bodyPr/>
          <a:lstStyle/>
          <a:p>
            <a:pPr eaLnBrk="1" hangingPunct="1"/>
            <a:endParaRPr lang="en-US" dirty="0"/>
          </a:p>
        </p:txBody>
      </p:sp>
      <p:sp>
        <p:nvSpPr>
          <p:cNvPr id="37891" name="Slide Number Placeholder 3"/>
          <p:cNvSpPr>
            <a:spLocks noGrp="1"/>
          </p:cNvSpPr>
          <p:nvPr>
            <p:ph type="sldNum" sz="quarter" idx="5"/>
          </p:nvPr>
        </p:nvSpPr>
        <p:spPr>
          <a:noFill/>
        </p:spPr>
        <p:txBody>
          <a:bodyPr/>
          <a:lstStyle/>
          <a:p>
            <a:fld id="{4E32DA03-A06E-4824-87AF-1BE367CCCEAE}" type="slidenum">
              <a:rPr lang="en-US" smtClean="0">
                <a:cs typeface="Arial" charset="0"/>
              </a:rPr>
              <a:pPr/>
              <a:t>18</a:t>
            </a:fld>
            <a:endParaRPr lang="en-US" dirty="0">
              <a:cs typeface="Arial" charset="0"/>
            </a:endParaRPr>
          </a:p>
        </p:txBody>
      </p:sp>
    </p:spTree>
    <p:extLst>
      <p:ext uri="{BB962C8B-B14F-4D97-AF65-F5344CB8AC3E}">
        <p14:creationId xmlns:p14="http://schemas.microsoft.com/office/powerpoint/2010/main" val="2641531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p:spPr>
        <p:txBody>
          <a:bodyPr/>
          <a:lstStyle/>
          <a:p>
            <a:pPr eaLnBrk="1" hangingPunct="1"/>
            <a:endParaRPr lang="en-US" dirty="0"/>
          </a:p>
        </p:txBody>
      </p:sp>
      <p:sp>
        <p:nvSpPr>
          <p:cNvPr id="39939" name="Slide Number Placeholder 3"/>
          <p:cNvSpPr>
            <a:spLocks noGrp="1"/>
          </p:cNvSpPr>
          <p:nvPr>
            <p:ph type="sldNum" sz="quarter" idx="5"/>
          </p:nvPr>
        </p:nvSpPr>
        <p:spPr>
          <a:noFill/>
        </p:spPr>
        <p:txBody>
          <a:bodyPr/>
          <a:lstStyle/>
          <a:p>
            <a:fld id="{73C488A3-6218-47D2-9649-06DDB6E97906}" type="slidenum">
              <a:rPr lang="en-US" smtClean="0">
                <a:cs typeface="Arial" charset="0"/>
              </a:rPr>
              <a:pPr/>
              <a:t>19</a:t>
            </a:fld>
            <a:endParaRPr lang="en-US" dirty="0">
              <a:cs typeface="Arial" charset="0"/>
            </a:endParaRPr>
          </a:p>
        </p:txBody>
      </p:sp>
    </p:spTree>
    <p:extLst>
      <p:ext uri="{BB962C8B-B14F-4D97-AF65-F5344CB8AC3E}">
        <p14:creationId xmlns:p14="http://schemas.microsoft.com/office/powerpoint/2010/main" val="2053871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eaLnBrk="1" hangingPunct="1"/>
            <a:endParaRPr lang="en-US" dirty="0"/>
          </a:p>
        </p:txBody>
      </p:sp>
      <p:sp>
        <p:nvSpPr>
          <p:cNvPr id="31747" name="Slide Number Placeholder 3"/>
          <p:cNvSpPr>
            <a:spLocks noGrp="1"/>
          </p:cNvSpPr>
          <p:nvPr>
            <p:ph type="sldNum" sz="quarter" idx="5"/>
          </p:nvPr>
        </p:nvSpPr>
        <p:spPr>
          <a:noFill/>
        </p:spPr>
        <p:txBody>
          <a:bodyPr/>
          <a:lstStyle/>
          <a:p>
            <a:fld id="{929447FE-E35E-42C8-835C-D7B1C4710526}" type="slidenum">
              <a:rPr lang="en-US" smtClean="0">
                <a:cs typeface="Arial" charset="0"/>
              </a:rPr>
              <a:pPr/>
              <a:t>20</a:t>
            </a:fld>
            <a:endParaRPr lang="en-US" dirty="0">
              <a:cs typeface="Arial" charset="0"/>
            </a:endParaRPr>
          </a:p>
        </p:txBody>
      </p:sp>
    </p:spTree>
    <p:extLst>
      <p:ext uri="{BB962C8B-B14F-4D97-AF65-F5344CB8AC3E}">
        <p14:creationId xmlns:p14="http://schemas.microsoft.com/office/powerpoint/2010/main" val="1032221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a:ln/>
        </p:spPr>
      </p:sp>
      <p:sp>
        <p:nvSpPr>
          <p:cNvPr id="48130" name="Notes Placeholder 2"/>
          <p:cNvSpPr>
            <a:spLocks noGrp="1"/>
          </p:cNvSpPr>
          <p:nvPr>
            <p:ph type="body" idx="1"/>
          </p:nvPr>
        </p:nvSpPr>
        <p:spPr>
          <a:noFill/>
          <a:ln/>
        </p:spPr>
        <p:txBody>
          <a:bodyPr/>
          <a:lstStyle/>
          <a:p>
            <a:pPr eaLnBrk="1" hangingPunct="1"/>
            <a:endParaRPr lang="en-US" dirty="0"/>
          </a:p>
        </p:txBody>
      </p:sp>
      <p:sp>
        <p:nvSpPr>
          <p:cNvPr id="48131" name="Slide Number Placeholder 3"/>
          <p:cNvSpPr>
            <a:spLocks noGrp="1"/>
          </p:cNvSpPr>
          <p:nvPr>
            <p:ph type="sldNum" sz="quarter" idx="5"/>
          </p:nvPr>
        </p:nvSpPr>
        <p:spPr>
          <a:noFill/>
        </p:spPr>
        <p:txBody>
          <a:bodyPr/>
          <a:lstStyle/>
          <a:p>
            <a:fld id="{26A6CE9B-5EA4-4440-AFA0-541841993B2E}" type="slidenum">
              <a:rPr lang="en-US" smtClean="0">
                <a:cs typeface="Arial" charset="0"/>
              </a:rPr>
              <a:pPr/>
              <a:t>26</a:t>
            </a:fld>
            <a:endParaRPr lang="en-US" dirty="0">
              <a:cs typeface="Arial" charset="0"/>
            </a:endParaRPr>
          </a:p>
        </p:txBody>
      </p:sp>
    </p:spTree>
    <p:extLst>
      <p:ext uri="{BB962C8B-B14F-4D97-AF65-F5344CB8AC3E}">
        <p14:creationId xmlns:p14="http://schemas.microsoft.com/office/powerpoint/2010/main" val="41003923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p:spPr>
        <p:txBody>
          <a:bodyPr/>
          <a:lstStyle/>
          <a:p>
            <a:pPr eaLnBrk="1" hangingPunct="1"/>
            <a:endParaRPr lang="en-US" dirty="0"/>
          </a:p>
        </p:txBody>
      </p:sp>
      <p:sp>
        <p:nvSpPr>
          <p:cNvPr id="50179" name="Slide Number Placeholder 3"/>
          <p:cNvSpPr>
            <a:spLocks noGrp="1"/>
          </p:cNvSpPr>
          <p:nvPr>
            <p:ph type="sldNum" sz="quarter" idx="5"/>
          </p:nvPr>
        </p:nvSpPr>
        <p:spPr>
          <a:noFill/>
        </p:spPr>
        <p:txBody>
          <a:bodyPr/>
          <a:lstStyle/>
          <a:p>
            <a:fld id="{1247D2E5-E5A3-4AC5-890B-747D56C5E84D}" type="slidenum">
              <a:rPr lang="en-US" smtClean="0">
                <a:cs typeface="Arial" charset="0"/>
              </a:rPr>
              <a:pPr/>
              <a:t>29</a:t>
            </a:fld>
            <a:endParaRPr lang="en-US" dirty="0">
              <a:cs typeface="Arial" charset="0"/>
            </a:endParaRPr>
          </a:p>
        </p:txBody>
      </p:sp>
    </p:spTree>
    <p:extLst>
      <p:ext uri="{BB962C8B-B14F-4D97-AF65-F5344CB8AC3E}">
        <p14:creationId xmlns:p14="http://schemas.microsoft.com/office/powerpoint/2010/main" val="12488544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p:spPr>
        <p:txBody>
          <a:bodyPr/>
          <a:lstStyle/>
          <a:p>
            <a:pPr eaLnBrk="1" hangingPunct="1"/>
            <a:endParaRPr lang="en-US" dirty="0"/>
          </a:p>
        </p:txBody>
      </p:sp>
      <p:sp>
        <p:nvSpPr>
          <p:cNvPr id="44035" name="Slide Number Placeholder 3"/>
          <p:cNvSpPr>
            <a:spLocks noGrp="1"/>
          </p:cNvSpPr>
          <p:nvPr>
            <p:ph type="sldNum" sz="quarter" idx="5"/>
          </p:nvPr>
        </p:nvSpPr>
        <p:spPr>
          <a:noFill/>
        </p:spPr>
        <p:txBody>
          <a:bodyPr/>
          <a:lstStyle/>
          <a:p>
            <a:fld id="{40AE4253-EC04-4818-8457-3968FC7A9D30}" type="slidenum">
              <a:rPr lang="en-US" smtClean="0">
                <a:cs typeface="Arial" charset="0"/>
              </a:rPr>
              <a:pPr/>
              <a:t>30</a:t>
            </a:fld>
            <a:endParaRPr lang="en-US" dirty="0">
              <a:cs typeface="Arial" charset="0"/>
            </a:endParaRPr>
          </a:p>
        </p:txBody>
      </p:sp>
    </p:spTree>
    <p:extLst>
      <p:ext uri="{BB962C8B-B14F-4D97-AF65-F5344CB8AC3E}">
        <p14:creationId xmlns:p14="http://schemas.microsoft.com/office/powerpoint/2010/main" val="26725161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eaLnBrk="1" hangingPunct="1"/>
            <a:endParaRPr lang="en-US" dirty="0"/>
          </a:p>
        </p:txBody>
      </p:sp>
      <p:sp>
        <p:nvSpPr>
          <p:cNvPr id="31747" name="Slide Number Placeholder 3"/>
          <p:cNvSpPr>
            <a:spLocks noGrp="1"/>
          </p:cNvSpPr>
          <p:nvPr>
            <p:ph type="sldNum" sz="quarter" idx="5"/>
          </p:nvPr>
        </p:nvSpPr>
        <p:spPr>
          <a:noFill/>
        </p:spPr>
        <p:txBody>
          <a:bodyPr/>
          <a:lstStyle/>
          <a:p>
            <a:fld id="{929447FE-E35E-42C8-835C-D7B1C4710526}" type="slidenum">
              <a:rPr lang="en-US" smtClean="0">
                <a:cs typeface="Arial" charset="0"/>
              </a:rPr>
              <a:pPr/>
              <a:t>31</a:t>
            </a:fld>
            <a:endParaRPr lang="en-US" dirty="0">
              <a:cs typeface="Arial" charset="0"/>
            </a:endParaRPr>
          </a:p>
        </p:txBody>
      </p:sp>
    </p:spTree>
    <p:extLst>
      <p:ext uri="{BB962C8B-B14F-4D97-AF65-F5344CB8AC3E}">
        <p14:creationId xmlns:p14="http://schemas.microsoft.com/office/powerpoint/2010/main" val="2491833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p:spPr>
        <p:txBody>
          <a:bodyPr/>
          <a:lstStyle/>
          <a:p>
            <a:pPr eaLnBrk="1" hangingPunct="1"/>
            <a:endParaRPr lang="en-US" dirty="0"/>
          </a:p>
        </p:txBody>
      </p:sp>
      <p:sp>
        <p:nvSpPr>
          <p:cNvPr id="60419" name="Slide Number Placeholder 3"/>
          <p:cNvSpPr>
            <a:spLocks noGrp="1"/>
          </p:cNvSpPr>
          <p:nvPr>
            <p:ph type="sldNum" sz="quarter" idx="5"/>
          </p:nvPr>
        </p:nvSpPr>
        <p:spPr>
          <a:noFill/>
        </p:spPr>
        <p:txBody>
          <a:bodyPr/>
          <a:lstStyle/>
          <a:p>
            <a:fld id="{0BEF24C1-B0DD-4AE7-9509-0F5580879A74}" type="slidenum">
              <a:rPr lang="en-US" smtClean="0">
                <a:cs typeface="Arial" charset="0"/>
              </a:rPr>
              <a:pPr/>
              <a:t>33</a:t>
            </a:fld>
            <a:endParaRPr lang="en-US" dirty="0">
              <a:cs typeface="Arial" charset="0"/>
            </a:endParaRPr>
          </a:p>
        </p:txBody>
      </p:sp>
    </p:spTree>
    <p:extLst>
      <p:ext uri="{BB962C8B-B14F-4D97-AF65-F5344CB8AC3E}">
        <p14:creationId xmlns:p14="http://schemas.microsoft.com/office/powerpoint/2010/main" val="899793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pPr eaLnBrk="1" hangingPunct="1"/>
            <a:endParaRPr lang="en-US" dirty="0"/>
          </a:p>
        </p:txBody>
      </p:sp>
      <p:sp>
        <p:nvSpPr>
          <p:cNvPr id="21507" name="Slide Number Placeholder 3"/>
          <p:cNvSpPr>
            <a:spLocks noGrp="1"/>
          </p:cNvSpPr>
          <p:nvPr>
            <p:ph type="sldNum" sz="quarter" idx="5"/>
          </p:nvPr>
        </p:nvSpPr>
        <p:spPr>
          <a:noFill/>
        </p:spPr>
        <p:txBody>
          <a:bodyPr/>
          <a:lstStyle/>
          <a:p>
            <a:fld id="{788AAB94-46A4-4251-A084-93B69468B32F}" type="slidenum">
              <a:rPr lang="en-US" smtClean="0">
                <a:cs typeface="Arial" charset="0"/>
              </a:rPr>
              <a:pPr/>
              <a:t>2</a:t>
            </a:fld>
            <a:endParaRPr lang="en-US" dirty="0">
              <a:cs typeface="Arial" charset="0"/>
            </a:endParaRPr>
          </a:p>
        </p:txBody>
      </p:sp>
    </p:spTree>
    <p:extLst>
      <p:ext uri="{BB962C8B-B14F-4D97-AF65-F5344CB8AC3E}">
        <p14:creationId xmlns:p14="http://schemas.microsoft.com/office/powerpoint/2010/main" val="1864492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eaLnBrk="1" hangingPunct="1"/>
            <a:endParaRPr lang="en-US" dirty="0"/>
          </a:p>
        </p:txBody>
      </p:sp>
      <p:sp>
        <p:nvSpPr>
          <p:cNvPr id="31747" name="Slide Number Placeholder 3"/>
          <p:cNvSpPr>
            <a:spLocks noGrp="1"/>
          </p:cNvSpPr>
          <p:nvPr>
            <p:ph type="sldNum" sz="quarter" idx="5"/>
          </p:nvPr>
        </p:nvSpPr>
        <p:spPr>
          <a:noFill/>
        </p:spPr>
        <p:txBody>
          <a:bodyPr/>
          <a:lstStyle/>
          <a:p>
            <a:fld id="{929447FE-E35E-42C8-835C-D7B1C4710526}" type="slidenum">
              <a:rPr lang="en-US" smtClean="0">
                <a:cs typeface="Arial" charset="0"/>
              </a:rPr>
              <a:pPr/>
              <a:t>34</a:t>
            </a:fld>
            <a:endParaRPr lang="en-US" dirty="0">
              <a:cs typeface="Arial" charset="0"/>
            </a:endParaRPr>
          </a:p>
        </p:txBody>
      </p:sp>
    </p:spTree>
    <p:extLst>
      <p:ext uri="{BB962C8B-B14F-4D97-AF65-F5344CB8AC3E}">
        <p14:creationId xmlns:p14="http://schemas.microsoft.com/office/powerpoint/2010/main" val="4074961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p:spPr>
        <p:txBody>
          <a:bodyPr/>
          <a:lstStyle/>
          <a:p>
            <a:pPr eaLnBrk="1" hangingPunct="1"/>
            <a:endParaRPr lang="en-US" dirty="0"/>
          </a:p>
        </p:txBody>
      </p:sp>
      <p:sp>
        <p:nvSpPr>
          <p:cNvPr id="62467" name="Slide Number Placeholder 3"/>
          <p:cNvSpPr>
            <a:spLocks noGrp="1"/>
          </p:cNvSpPr>
          <p:nvPr>
            <p:ph type="sldNum" sz="quarter" idx="5"/>
          </p:nvPr>
        </p:nvSpPr>
        <p:spPr>
          <a:noFill/>
        </p:spPr>
        <p:txBody>
          <a:bodyPr/>
          <a:lstStyle/>
          <a:p>
            <a:fld id="{E67E76C6-0AB8-4301-BE28-E4417A884D84}" type="slidenum">
              <a:rPr lang="en-US" smtClean="0">
                <a:cs typeface="Arial" charset="0"/>
              </a:rPr>
              <a:pPr/>
              <a:t>35</a:t>
            </a:fld>
            <a:endParaRPr lang="en-US" dirty="0">
              <a:cs typeface="Arial" charset="0"/>
            </a:endParaRPr>
          </a:p>
        </p:txBody>
      </p:sp>
    </p:spTree>
    <p:extLst>
      <p:ext uri="{BB962C8B-B14F-4D97-AF65-F5344CB8AC3E}">
        <p14:creationId xmlns:p14="http://schemas.microsoft.com/office/powerpoint/2010/main" val="28949743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ln/>
        </p:spPr>
      </p:sp>
      <p:sp>
        <p:nvSpPr>
          <p:cNvPr id="64514" name="Notes Placeholder 2"/>
          <p:cNvSpPr>
            <a:spLocks noGrp="1"/>
          </p:cNvSpPr>
          <p:nvPr>
            <p:ph type="body" idx="1"/>
          </p:nvPr>
        </p:nvSpPr>
        <p:spPr>
          <a:noFill/>
          <a:ln/>
        </p:spPr>
        <p:txBody>
          <a:bodyPr/>
          <a:lstStyle/>
          <a:p>
            <a:pPr eaLnBrk="1" hangingPunct="1"/>
            <a:endParaRPr lang="en-US" dirty="0"/>
          </a:p>
        </p:txBody>
      </p:sp>
      <p:sp>
        <p:nvSpPr>
          <p:cNvPr id="64515" name="Slide Number Placeholder 3"/>
          <p:cNvSpPr>
            <a:spLocks noGrp="1"/>
          </p:cNvSpPr>
          <p:nvPr>
            <p:ph type="sldNum" sz="quarter" idx="5"/>
          </p:nvPr>
        </p:nvSpPr>
        <p:spPr>
          <a:noFill/>
        </p:spPr>
        <p:txBody>
          <a:bodyPr/>
          <a:lstStyle/>
          <a:p>
            <a:fld id="{00EB4DD4-D249-49D1-B03C-06295268EBFE}" type="slidenum">
              <a:rPr lang="en-US" smtClean="0">
                <a:cs typeface="Arial" charset="0"/>
              </a:rPr>
              <a:pPr/>
              <a:t>36</a:t>
            </a:fld>
            <a:endParaRPr lang="en-US" dirty="0">
              <a:cs typeface="Arial" charset="0"/>
            </a:endParaRPr>
          </a:p>
        </p:txBody>
      </p:sp>
    </p:spTree>
    <p:extLst>
      <p:ext uri="{BB962C8B-B14F-4D97-AF65-F5344CB8AC3E}">
        <p14:creationId xmlns:p14="http://schemas.microsoft.com/office/powerpoint/2010/main" val="30019675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7EF36A00-240A-43F2-B9A3-DCE3294B8C9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C610938-17DB-495E-A421-3CA974B21AA9}" type="slidenum">
              <a:rPr lang="en-US" altLang="en-US" sz="1200" smtClean="0"/>
              <a:pPr/>
              <a:t>37</a:t>
            </a:fld>
            <a:endParaRPr lang="en-US" altLang="en-US" sz="1200"/>
          </a:p>
        </p:txBody>
      </p:sp>
      <p:sp>
        <p:nvSpPr>
          <p:cNvPr id="15363" name="Rectangle 2">
            <a:extLst>
              <a:ext uri="{FF2B5EF4-FFF2-40B4-BE49-F238E27FC236}">
                <a16:creationId xmlns:a16="http://schemas.microsoft.com/office/drawing/2014/main" id="{9377A417-C239-43F4-9EBE-4D2E6C9B79C9}"/>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82B87CD9-5834-4173-A009-1290E11FBF4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7753247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B4362453-72FE-4849-9FB3-4FB95BB7D74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6D8D32E-2AA6-46DD-91A5-12630350364E}" type="slidenum">
              <a:rPr lang="en-US" altLang="en-US" sz="1200" smtClean="0"/>
              <a:pPr/>
              <a:t>38</a:t>
            </a:fld>
            <a:endParaRPr lang="en-US" altLang="en-US" sz="1200"/>
          </a:p>
        </p:txBody>
      </p:sp>
      <p:sp>
        <p:nvSpPr>
          <p:cNvPr id="21507" name="Rectangle 2">
            <a:extLst>
              <a:ext uri="{FF2B5EF4-FFF2-40B4-BE49-F238E27FC236}">
                <a16:creationId xmlns:a16="http://schemas.microsoft.com/office/drawing/2014/main" id="{CAA866B3-9013-413B-BE2B-0B1D55F27B8F}"/>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348A2E5A-C856-4311-A0F1-A7E15B376C8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7803195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9112112A-E243-438F-9ABB-08EDED74726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7C54F78-1950-45F9-B4CB-68E81E261FB2}" type="slidenum">
              <a:rPr lang="en-US" altLang="en-US" sz="1200" smtClean="0"/>
              <a:pPr/>
              <a:t>39</a:t>
            </a:fld>
            <a:endParaRPr lang="en-US" altLang="en-US" sz="1200"/>
          </a:p>
        </p:txBody>
      </p:sp>
      <p:sp>
        <p:nvSpPr>
          <p:cNvPr id="25603" name="Rectangle 2">
            <a:extLst>
              <a:ext uri="{FF2B5EF4-FFF2-40B4-BE49-F238E27FC236}">
                <a16:creationId xmlns:a16="http://schemas.microsoft.com/office/drawing/2014/main" id="{FC4C1E91-60FA-4BDC-940C-7089691118DE}"/>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07D903A9-A967-4DEF-8B27-F3D27D1E883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0557423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9112112A-E243-438F-9ABB-08EDED74726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7C54F78-1950-45F9-B4CB-68E81E261FB2}" type="slidenum">
              <a:rPr lang="en-US" altLang="en-US" sz="1200" smtClean="0"/>
              <a:pPr/>
              <a:t>40</a:t>
            </a:fld>
            <a:endParaRPr lang="en-US" altLang="en-US" sz="1200"/>
          </a:p>
        </p:txBody>
      </p:sp>
      <p:sp>
        <p:nvSpPr>
          <p:cNvPr id="25603" name="Rectangle 2">
            <a:extLst>
              <a:ext uri="{FF2B5EF4-FFF2-40B4-BE49-F238E27FC236}">
                <a16:creationId xmlns:a16="http://schemas.microsoft.com/office/drawing/2014/main" id="{FC4C1E91-60FA-4BDC-940C-7089691118DE}"/>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07D903A9-A967-4DEF-8B27-F3D27D1E883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7582069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4BFAAED8-C72D-4030-AC28-C78DDDAD7C7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AD8D51D-43B3-4A3E-8253-3CE6FB7768D8}" type="slidenum">
              <a:rPr lang="en-US" altLang="en-US" sz="1200" smtClean="0"/>
              <a:pPr/>
              <a:t>41</a:t>
            </a:fld>
            <a:endParaRPr lang="en-US" altLang="en-US" sz="1200"/>
          </a:p>
        </p:txBody>
      </p:sp>
      <p:sp>
        <p:nvSpPr>
          <p:cNvPr id="27651" name="Rectangle 2">
            <a:extLst>
              <a:ext uri="{FF2B5EF4-FFF2-40B4-BE49-F238E27FC236}">
                <a16:creationId xmlns:a16="http://schemas.microsoft.com/office/drawing/2014/main" id="{DBBF12AE-90D7-49BD-9EF0-AFD1D82ECED9}"/>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A8B72D4E-F0E4-4A7A-BE94-FF9D4FBF69D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87871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65565-39F4-4F9B-B917-FE130B33C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5A37331-6620-4043-95B6-28C96EEFD123}" type="slidenum">
              <a:rPr lang="en-US" altLang="en-US" sz="1200" smtClean="0"/>
              <a:pPr/>
              <a:t>42</a:t>
            </a:fld>
            <a:endParaRPr lang="en-US" altLang="en-US" sz="1200"/>
          </a:p>
        </p:txBody>
      </p:sp>
      <p:sp>
        <p:nvSpPr>
          <p:cNvPr id="29699" name="Rectangle 2">
            <a:extLst>
              <a:ext uri="{FF2B5EF4-FFF2-40B4-BE49-F238E27FC236}">
                <a16:creationId xmlns:a16="http://schemas.microsoft.com/office/drawing/2014/main" id="{2E44C3C8-DBE0-411F-9468-7C2EBFAF1E38}"/>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7B6F8E14-F415-4397-9ED8-97E74ADCCF4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8710769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65565-39F4-4F9B-B917-FE130B33C4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55A37331-6620-4043-95B6-28C96EEFD123}" type="slidenum">
              <a:rPr lang="en-US" altLang="en-US" sz="1200" smtClean="0"/>
              <a:pPr/>
              <a:t>43</a:t>
            </a:fld>
            <a:endParaRPr lang="en-US" altLang="en-US" sz="1200"/>
          </a:p>
        </p:txBody>
      </p:sp>
      <p:sp>
        <p:nvSpPr>
          <p:cNvPr id="29699" name="Rectangle 2">
            <a:extLst>
              <a:ext uri="{FF2B5EF4-FFF2-40B4-BE49-F238E27FC236}">
                <a16:creationId xmlns:a16="http://schemas.microsoft.com/office/drawing/2014/main" id="{2E44C3C8-DBE0-411F-9468-7C2EBFAF1E38}"/>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7B6F8E14-F415-4397-9ED8-97E74ADCCF4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899271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p:spPr>
        <p:txBody>
          <a:bodyPr/>
          <a:lstStyle/>
          <a:p>
            <a:pPr eaLnBrk="1" hangingPunct="1"/>
            <a:endParaRPr lang="en-US" dirty="0"/>
          </a:p>
        </p:txBody>
      </p:sp>
      <p:sp>
        <p:nvSpPr>
          <p:cNvPr id="25603" name="Slide Number Placeholder 3"/>
          <p:cNvSpPr>
            <a:spLocks noGrp="1"/>
          </p:cNvSpPr>
          <p:nvPr>
            <p:ph type="sldNum" sz="quarter" idx="5"/>
          </p:nvPr>
        </p:nvSpPr>
        <p:spPr>
          <a:noFill/>
        </p:spPr>
        <p:txBody>
          <a:bodyPr/>
          <a:lstStyle/>
          <a:p>
            <a:fld id="{843218C2-BA7A-48D5-BBBD-B39645BA5489}" type="slidenum">
              <a:rPr lang="en-US" smtClean="0">
                <a:cs typeface="Arial" charset="0"/>
              </a:rPr>
              <a:pPr/>
              <a:t>9</a:t>
            </a:fld>
            <a:endParaRPr lang="en-US" dirty="0">
              <a:cs typeface="Arial" charset="0"/>
            </a:endParaRPr>
          </a:p>
        </p:txBody>
      </p:sp>
    </p:spTree>
    <p:extLst>
      <p:ext uri="{BB962C8B-B14F-4D97-AF65-F5344CB8AC3E}">
        <p14:creationId xmlns:p14="http://schemas.microsoft.com/office/powerpoint/2010/main" val="32176623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76D827FE-E4C9-46A5-98A7-A86FB1965E6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1492DA5-8AF7-421F-B4BD-E85CA3DBBA98}" type="slidenum">
              <a:rPr lang="en-US" altLang="en-US" sz="1200" smtClean="0"/>
              <a:pPr/>
              <a:t>44</a:t>
            </a:fld>
            <a:endParaRPr lang="en-US" altLang="en-US" sz="1200"/>
          </a:p>
        </p:txBody>
      </p:sp>
      <p:sp>
        <p:nvSpPr>
          <p:cNvPr id="31747" name="Rectangle 2">
            <a:extLst>
              <a:ext uri="{FF2B5EF4-FFF2-40B4-BE49-F238E27FC236}">
                <a16:creationId xmlns:a16="http://schemas.microsoft.com/office/drawing/2014/main" id="{751027C0-265B-4ED8-B2B5-DF172631312B}"/>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22A5AA9E-5B12-455F-AEA1-A7FF8DAEA78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5417964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9410E98D-5E44-4B03-86CA-A8C6A9C46E0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9DCBF66-A9FE-432C-A573-2193510E4A09}" type="slidenum">
              <a:rPr lang="en-US" altLang="en-US" sz="1200" smtClean="0"/>
              <a:pPr/>
              <a:t>45</a:t>
            </a:fld>
            <a:endParaRPr lang="en-US" altLang="en-US" sz="1200"/>
          </a:p>
        </p:txBody>
      </p:sp>
      <p:sp>
        <p:nvSpPr>
          <p:cNvPr id="39939" name="Rectangle 2">
            <a:extLst>
              <a:ext uri="{FF2B5EF4-FFF2-40B4-BE49-F238E27FC236}">
                <a16:creationId xmlns:a16="http://schemas.microsoft.com/office/drawing/2014/main" id="{103C9599-0E6B-4F67-85AC-404C45FF8284}"/>
              </a:ext>
            </a:extLst>
          </p:cNvPr>
          <p:cNvSpPr>
            <a:spLocks noGrp="1" noRot="1" noChangeAspect="1" noChangeArrowheads="1" noTextEdit="1"/>
          </p:cNvSpPr>
          <p:nvPr>
            <p:ph type="sldImg"/>
          </p:nvPr>
        </p:nvSpPr>
        <p:spPr>
          <a:xfrm>
            <a:off x="1152525" y="692150"/>
            <a:ext cx="4554538" cy="3416300"/>
          </a:xfrm>
          <a:ln/>
        </p:spPr>
      </p:sp>
      <p:sp>
        <p:nvSpPr>
          <p:cNvPr id="39940" name="Rectangle 3">
            <a:extLst>
              <a:ext uri="{FF2B5EF4-FFF2-40B4-BE49-F238E27FC236}">
                <a16:creationId xmlns:a16="http://schemas.microsoft.com/office/drawing/2014/main" id="{958DECA9-EEF8-469A-A35B-31509157275C}"/>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247055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376D504-4E80-492F-9DFC-F10A002A71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87680FC8-A6F2-4897-B751-0749FFC4E520}" type="slidenum">
              <a:rPr lang="en-US" altLang="en-US" sz="1200" smtClean="0"/>
              <a:pPr/>
              <a:t>46</a:t>
            </a:fld>
            <a:endParaRPr lang="en-US" altLang="en-US" sz="1200"/>
          </a:p>
        </p:txBody>
      </p:sp>
      <p:sp>
        <p:nvSpPr>
          <p:cNvPr id="33795" name="Rectangle 2">
            <a:extLst>
              <a:ext uri="{FF2B5EF4-FFF2-40B4-BE49-F238E27FC236}">
                <a16:creationId xmlns:a16="http://schemas.microsoft.com/office/drawing/2014/main" id="{24E97292-5A58-4874-AA63-3929225B0D3F}"/>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F3D5BD6A-AB6E-4F1A-B792-AD311CEE846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6734097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400" dirty="0"/>
              <a:t>This is called an Entity – Relationship Diagram because it’s a diagram that graphically indicates the entities of the system and how they are linked.</a:t>
            </a:r>
          </a:p>
          <a:p>
            <a:pPr>
              <a:spcBef>
                <a:spcPct val="0"/>
              </a:spcBef>
            </a:pPr>
            <a:endParaRPr lang="en-US" sz="1400" dirty="0"/>
          </a:p>
          <a:p>
            <a:pPr>
              <a:spcBef>
                <a:spcPct val="0"/>
              </a:spcBef>
            </a:pPr>
            <a:r>
              <a:rPr lang="en-US" sz="1400" dirty="0"/>
              <a:t>This is a very simple Entity-relationship diagram, with just 2 entities: </a:t>
            </a:r>
            <a:r>
              <a:rPr lang="en-US" sz="1400" b="1" dirty="0"/>
              <a:t>Customer</a:t>
            </a:r>
            <a:r>
              <a:rPr lang="en-US" sz="1400" dirty="0"/>
              <a:t> and </a:t>
            </a:r>
            <a:r>
              <a:rPr lang="en-US" sz="1400" b="1" dirty="0"/>
              <a:t>Order</a:t>
            </a:r>
            <a:r>
              <a:rPr lang="en-US" sz="1400" dirty="0"/>
              <a:t>.  The line between them indicates that they are linked.  How are they linked?  A customer </a:t>
            </a:r>
            <a:r>
              <a:rPr lang="en-US" sz="1400" u="sng" dirty="0"/>
              <a:t>places</a:t>
            </a:r>
            <a:r>
              <a:rPr lang="en-US" sz="1400" dirty="0"/>
              <a:t> an order. </a:t>
            </a:r>
          </a:p>
          <a:p>
            <a:pPr>
              <a:spcBef>
                <a:spcPct val="0"/>
              </a:spcBef>
            </a:pPr>
            <a:endParaRPr lang="en-US" sz="1400" dirty="0"/>
          </a:p>
          <a:p>
            <a:pPr>
              <a:spcBef>
                <a:spcPct val="0"/>
              </a:spcBef>
            </a:pPr>
            <a:r>
              <a:rPr lang="en-US" sz="1400" dirty="0"/>
              <a:t>When the database becomes operational, we can tell which customer placed an order.</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2670E02-25AE-49CC-A316-D3B311C257FF}" type="slidenum">
              <a:rPr lang="en-US" sz="1200"/>
              <a:pPr/>
              <a:t>47</a:t>
            </a:fld>
            <a:endParaRPr lang="en-US" sz="1200"/>
          </a:p>
        </p:txBody>
      </p:sp>
    </p:spTree>
    <p:extLst>
      <p:ext uri="{BB962C8B-B14F-4D97-AF65-F5344CB8AC3E}">
        <p14:creationId xmlns:p14="http://schemas.microsoft.com/office/powerpoint/2010/main" val="25473692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400" dirty="0"/>
              <a:t>As I indicated earlier, entities become the tables in the database.  This shows two tables.  The one on the left is the Customer table, and the one on the right is the Order table.</a:t>
            </a:r>
          </a:p>
          <a:p>
            <a:pPr>
              <a:spcBef>
                <a:spcPct val="0"/>
              </a:spcBef>
            </a:pPr>
            <a:endParaRPr lang="en-US" sz="1400" dirty="0"/>
          </a:p>
          <a:p>
            <a:pPr>
              <a:spcBef>
                <a:spcPct val="0"/>
              </a:spcBef>
            </a:pPr>
            <a:r>
              <a:rPr lang="en-US" sz="1400" dirty="0"/>
              <a:t>Note that the fields of the Customer are Customer Number, and the customer’s first and last name.  (3 fields in this table.)</a:t>
            </a:r>
          </a:p>
          <a:p>
            <a:pPr>
              <a:spcBef>
                <a:spcPct val="0"/>
              </a:spcBef>
            </a:pPr>
            <a:endParaRPr lang="en-US" sz="1400" dirty="0"/>
          </a:p>
          <a:p>
            <a:pPr>
              <a:spcBef>
                <a:spcPct val="0"/>
              </a:spcBef>
            </a:pPr>
            <a:r>
              <a:rPr lang="en-US" sz="1400" dirty="0"/>
              <a:t>The Order table has 3 fields also, they are: Order Number, Date and Customer Number.</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596ED738-3A34-43CE-B9FE-6631193841DD}" type="slidenum">
              <a:rPr lang="en-US" sz="1200"/>
              <a:pPr/>
              <a:t>48</a:t>
            </a:fld>
            <a:endParaRPr lang="en-US" sz="1200"/>
          </a:p>
        </p:txBody>
      </p:sp>
    </p:spTree>
    <p:extLst>
      <p:ext uri="{BB962C8B-B14F-4D97-AF65-F5344CB8AC3E}">
        <p14:creationId xmlns:p14="http://schemas.microsoft.com/office/powerpoint/2010/main" val="22342786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400" dirty="0"/>
              <a:t>If a new order is entered into the Order table, does it make sense to enter 56 for the customer number?</a:t>
            </a:r>
          </a:p>
          <a:p>
            <a:pPr>
              <a:spcBef>
                <a:spcPct val="0"/>
              </a:spcBef>
            </a:pPr>
            <a:endParaRPr lang="en-US" sz="1400" dirty="0"/>
          </a:p>
          <a:p>
            <a:pPr>
              <a:spcBef>
                <a:spcPct val="0"/>
              </a:spcBef>
            </a:pPr>
            <a:r>
              <a:rPr lang="en-US" sz="1400" dirty="0"/>
              <a:t>NO—because there is no Customer 56!  That doesn’t make sense.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D359FCD-B290-4415-A62E-66A018BA5B10}" type="slidenum">
              <a:rPr lang="en-US" sz="1200"/>
              <a:pPr/>
              <a:t>49</a:t>
            </a:fld>
            <a:endParaRPr lang="en-US" sz="1200"/>
          </a:p>
        </p:txBody>
      </p:sp>
    </p:spTree>
    <p:extLst>
      <p:ext uri="{BB962C8B-B14F-4D97-AF65-F5344CB8AC3E}">
        <p14:creationId xmlns:p14="http://schemas.microsoft.com/office/powerpoint/2010/main" val="33155671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400" dirty="0"/>
              <a:t>If a new order is entered into the Order table, does it make sense to enter 56 for the customer number?</a:t>
            </a:r>
          </a:p>
          <a:p>
            <a:pPr>
              <a:spcBef>
                <a:spcPct val="0"/>
              </a:spcBef>
            </a:pPr>
            <a:endParaRPr lang="en-US" sz="1400" dirty="0"/>
          </a:p>
          <a:p>
            <a:pPr>
              <a:spcBef>
                <a:spcPct val="0"/>
              </a:spcBef>
            </a:pPr>
            <a:r>
              <a:rPr lang="en-US" sz="1400" dirty="0"/>
              <a:t>NO—because there is no Customer 56!  That doesn’t make sense.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D359FCD-B290-4415-A62E-66A018BA5B10}" type="slidenum">
              <a:rPr lang="en-US" sz="1200"/>
              <a:pPr/>
              <a:t>50</a:t>
            </a:fld>
            <a:endParaRPr lang="en-US" sz="1200"/>
          </a:p>
        </p:txBody>
      </p:sp>
    </p:spTree>
    <p:extLst>
      <p:ext uri="{BB962C8B-B14F-4D97-AF65-F5344CB8AC3E}">
        <p14:creationId xmlns:p14="http://schemas.microsoft.com/office/powerpoint/2010/main" val="19093927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400" dirty="0"/>
              <a:t>Customer Number is common to both tables, therefore it is called the </a:t>
            </a:r>
            <a:r>
              <a:rPr lang="en-US" sz="1400" b="1" i="1" dirty="0"/>
              <a:t>common field</a:t>
            </a:r>
            <a:r>
              <a:rPr lang="en-US" sz="1400" dirty="0"/>
              <a:t>.  This is how the tables are related to one another, by the common field.</a:t>
            </a:r>
          </a:p>
          <a:p>
            <a:pPr>
              <a:spcBef>
                <a:spcPct val="0"/>
              </a:spcBef>
            </a:pPr>
            <a:endParaRPr lang="en-US" sz="1400" dirty="0"/>
          </a:p>
          <a:p>
            <a:pPr>
              <a:spcBef>
                <a:spcPct val="0"/>
              </a:spcBef>
            </a:pPr>
            <a:r>
              <a:rPr lang="en-US" sz="1400" dirty="0"/>
              <a:t>For example, we can tell that Customer Number 25 placed Order Number 1.  By looking over at the Customer table, you can see that customer 25 is Martha Clarke.  Therefore Order 1 was placed by Martha Clarke.  It’s a simple but powerful way to link up the two tables.</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0B43926-3067-4442-9B9A-C934155A6D9B}" type="slidenum">
              <a:rPr lang="en-US" sz="1200"/>
              <a:pPr/>
              <a:t>51</a:t>
            </a:fld>
            <a:endParaRPr lang="en-US" sz="1200"/>
          </a:p>
        </p:txBody>
      </p:sp>
    </p:spTree>
    <p:extLst>
      <p:ext uri="{BB962C8B-B14F-4D97-AF65-F5344CB8AC3E}">
        <p14:creationId xmlns:p14="http://schemas.microsoft.com/office/powerpoint/2010/main" val="15320438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400" dirty="0"/>
              <a:t>One of the most common ways of using a database is to ask questions about the data.  The database term is </a:t>
            </a:r>
            <a:r>
              <a:rPr lang="en-US" sz="1400" b="1" dirty="0"/>
              <a:t>QUERIES</a:t>
            </a:r>
            <a:r>
              <a:rPr lang="en-US" sz="1400" dirty="0"/>
              <a:t> instead of questions.  </a:t>
            </a:r>
          </a:p>
          <a:p>
            <a:pPr>
              <a:spcBef>
                <a:spcPct val="0"/>
              </a:spcBef>
            </a:pPr>
            <a:endParaRPr lang="en-US" sz="1400" dirty="0"/>
          </a:p>
          <a:p>
            <a:pPr>
              <a:spcBef>
                <a:spcPct val="0"/>
              </a:spcBef>
            </a:pPr>
            <a:r>
              <a:rPr lang="en-US" sz="1400" dirty="0"/>
              <a:t>So the user makes the following query</a:t>
            </a:r>
          </a:p>
          <a:p>
            <a:pPr>
              <a:spcBef>
                <a:spcPct val="0"/>
              </a:spcBef>
            </a:pPr>
            <a:r>
              <a:rPr lang="en-US" sz="1400" dirty="0"/>
              <a:t>:</a:t>
            </a:r>
          </a:p>
          <a:p>
            <a:pPr>
              <a:spcBef>
                <a:spcPct val="0"/>
              </a:spcBef>
            </a:pPr>
            <a:r>
              <a:rPr lang="en-US" sz="1400" dirty="0"/>
              <a:t>What order(s) has Jeffery Archer placed?</a:t>
            </a:r>
          </a:p>
          <a:p>
            <a:pPr>
              <a:spcBef>
                <a:spcPct val="0"/>
              </a:spcBef>
            </a:pPr>
            <a:endParaRPr lang="en-US" sz="1400" dirty="0"/>
          </a:p>
          <a:p>
            <a:pPr>
              <a:spcBef>
                <a:spcPct val="0"/>
              </a:spcBef>
            </a:pPr>
            <a:r>
              <a:rPr lang="en-US" sz="1400" dirty="0"/>
              <a:t>By looking up Jeffrey Archer in the customer table, we see that he is customer number 12.  Now look up Customer 12 in the common column of the Order table and you can see that there are 2 orders:  Order number 3 and 4.  </a:t>
            </a:r>
          </a:p>
          <a:p>
            <a:pPr>
              <a:spcBef>
                <a:spcPct val="0"/>
              </a:spcBef>
            </a:pPr>
            <a:endParaRPr lang="en-US" sz="1400" dirty="0"/>
          </a:p>
          <a:p>
            <a:pPr>
              <a:spcBef>
                <a:spcPct val="0"/>
              </a:spcBef>
            </a:pPr>
            <a:r>
              <a:rPr lang="en-US" sz="1400" dirty="0"/>
              <a:t>So we conclude that Jeffery Archer placed Orders 3 and 4.</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D059C666-8862-4F5F-877F-7B03C8A3B103}" type="slidenum">
              <a:rPr lang="en-US" sz="1200"/>
              <a:pPr/>
              <a:t>52</a:t>
            </a:fld>
            <a:endParaRPr lang="en-US" sz="1200"/>
          </a:p>
        </p:txBody>
      </p:sp>
    </p:spTree>
    <p:extLst>
      <p:ext uri="{BB962C8B-B14F-4D97-AF65-F5344CB8AC3E}">
        <p14:creationId xmlns:p14="http://schemas.microsoft.com/office/powerpoint/2010/main" val="42876621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400" dirty="0"/>
              <a:t>If a new order is entered into the Order table, does it make sense to enter 56 for the customer number?</a:t>
            </a:r>
          </a:p>
          <a:p>
            <a:pPr>
              <a:spcBef>
                <a:spcPct val="0"/>
              </a:spcBef>
            </a:pPr>
            <a:endParaRPr lang="en-US" sz="1400" dirty="0"/>
          </a:p>
          <a:p>
            <a:pPr>
              <a:spcBef>
                <a:spcPct val="0"/>
              </a:spcBef>
            </a:pPr>
            <a:r>
              <a:rPr lang="en-US" sz="1400" dirty="0"/>
              <a:t>NO—because there is no Customer 56!  That doesn’t make sense.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D359FCD-B290-4415-A62E-66A018BA5B10}" type="slidenum">
              <a:rPr lang="en-US" sz="1200"/>
              <a:pPr/>
              <a:t>53</a:t>
            </a:fld>
            <a:endParaRPr lang="en-US" sz="1200"/>
          </a:p>
        </p:txBody>
      </p:sp>
    </p:spTree>
    <p:extLst>
      <p:ext uri="{BB962C8B-B14F-4D97-AF65-F5344CB8AC3E}">
        <p14:creationId xmlns:p14="http://schemas.microsoft.com/office/powerpoint/2010/main" val="2790045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p:spPr>
        <p:txBody>
          <a:bodyPr/>
          <a:lstStyle/>
          <a:p>
            <a:pPr eaLnBrk="1" hangingPunct="1"/>
            <a:endParaRPr lang="en-US" dirty="0"/>
          </a:p>
        </p:txBody>
      </p:sp>
      <p:sp>
        <p:nvSpPr>
          <p:cNvPr id="27651" name="Slide Number Placeholder 3"/>
          <p:cNvSpPr>
            <a:spLocks noGrp="1"/>
          </p:cNvSpPr>
          <p:nvPr>
            <p:ph type="sldNum" sz="quarter" idx="5"/>
          </p:nvPr>
        </p:nvSpPr>
        <p:spPr>
          <a:noFill/>
        </p:spPr>
        <p:txBody>
          <a:bodyPr/>
          <a:lstStyle/>
          <a:p>
            <a:fld id="{0209316D-A759-4A42-8FF6-98E52A12C104}" type="slidenum">
              <a:rPr lang="en-US" smtClean="0">
                <a:cs typeface="Arial" charset="0"/>
              </a:rPr>
              <a:pPr/>
              <a:t>10</a:t>
            </a:fld>
            <a:endParaRPr lang="en-US" dirty="0">
              <a:cs typeface="Arial" charset="0"/>
            </a:endParaRPr>
          </a:p>
        </p:txBody>
      </p:sp>
    </p:spTree>
    <p:extLst>
      <p:ext uri="{BB962C8B-B14F-4D97-AF65-F5344CB8AC3E}">
        <p14:creationId xmlns:p14="http://schemas.microsoft.com/office/powerpoint/2010/main" val="2366963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eaLnBrk="1" hangingPunct="1"/>
            <a:endParaRPr lang="en-US" dirty="0"/>
          </a:p>
        </p:txBody>
      </p:sp>
      <p:sp>
        <p:nvSpPr>
          <p:cNvPr id="31747" name="Slide Number Placeholder 3"/>
          <p:cNvSpPr>
            <a:spLocks noGrp="1"/>
          </p:cNvSpPr>
          <p:nvPr>
            <p:ph type="sldNum" sz="quarter" idx="5"/>
          </p:nvPr>
        </p:nvSpPr>
        <p:spPr>
          <a:noFill/>
        </p:spPr>
        <p:txBody>
          <a:bodyPr/>
          <a:lstStyle/>
          <a:p>
            <a:fld id="{929447FE-E35E-42C8-835C-D7B1C4710526}" type="slidenum">
              <a:rPr lang="en-US" smtClean="0">
                <a:cs typeface="Arial" charset="0"/>
              </a:rPr>
              <a:pPr/>
              <a:t>11</a:t>
            </a:fld>
            <a:endParaRPr lang="en-US" dirty="0">
              <a:cs typeface="Arial" charset="0"/>
            </a:endParaRPr>
          </a:p>
        </p:txBody>
      </p:sp>
    </p:spTree>
    <p:extLst>
      <p:ext uri="{BB962C8B-B14F-4D97-AF65-F5344CB8AC3E}">
        <p14:creationId xmlns:p14="http://schemas.microsoft.com/office/powerpoint/2010/main" val="510294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eaLnBrk="1" hangingPunct="1"/>
            <a:endParaRPr lang="en-US" dirty="0"/>
          </a:p>
        </p:txBody>
      </p:sp>
      <p:sp>
        <p:nvSpPr>
          <p:cNvPr id="31747" name="Slide Number Placeholder 3"/>
          <p:cNvSpPr>
            <a:spLocks noGrp="1"/>
          </p:cNvSpPr>
          <p:nvPr>
            <p:ph type="sldNum" sz="quarter" idx="5"/>
          </p:nvPr>
        </p:nvSpPr>
        <p:spPr>
          <a:noFill/>
        </p:spPr>
        <p:txBody>
          <a:bodyPr/>
          <a:lstStyle/>
          <a:p>
            <a:fld id="{929447FE-E35E-42C8-835C-D7B1C4710526}" type="slidenum">
              <a:rPr lang="en-US" smtClean="0">
                <a:cs typeface="Arial" charset="0"/>
              </a:rPr>
              <a:pPr/>
              <a:t>12</a:t>
            </a:fld>
            <a:endParaRPr lang="en-US" dirty="0">
              <a:cs typeface="Arial" charset="0"/>
            </a:endParaRPr>
          </a:p>
        </p:txBody>
      </p:sp>
    </p:spTree>
    <p:extLst>
      <p:ext uri="{BB962C8B-B14F-4D97-AF65-F5344CB8AC3E}">
        <p14:creationId xmlns:p14="http://schemas.microsoft.com/office/powerpoint/2010/main" val="1806113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eaLnBrk="1" hangingPunct="1"/>
            <a:endParaRPr lang="en-US" dirty="0"/>
          </a:p>
        </p:txBody>
      </p:sp>
      <p:sp>
        <p:nvSpPr>
          <p:cNvPr id="31747" name="Slide Number Placeholder 3"/>
          <p:cNvSpPr>
            <a:spLocks noGrp="1"/>
          </p:cNvSpPr>
          <p:nvPr>
            <p:ph type="sldNum" sz="quarter" idx="5"/>
          </p:nvPr>
        </p:nvSpPr>
        <p:spPr>
          <a:noFill/>
        </p:spPr>
        <p:txBody>
          <a:bodyPr/>
          <a:lstStyle/>
          <a:p>
            <a:fld id="{929447FE-E35E-42C8-835C-D7B1C4710526}" type="slidenum">
              <a:rPr lang="en-US" smtClean="0">
                <a:cs typeface="Arial" charset="0"/>
              </a:rPr>
              <a:pPr/>
              <a:t>13</a:t>
            </a:fld>
            <a:endParaRPr lang="en-US" dirty="0">
              <a:cs typeface="Arial" charset="0"/>
            </a:endParaRPr>
          </a:p>
        </p:txBody>
      </p:sp>
    </p:spTree>
    <p:extLst>
      <p:ext uri="{BB962C8B-B14F-4D97-AF65-F5344CB8AC3E}">
        <p14:creationId xmlns:p14="http://schemas.microsoft.com/office/powerpoint/2010/main" val="2969065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p:spPr>
        <p:txBody>
          <a:bodyPr/>
          <a:lstStyle/>
          <a:p>
            <a:pPr eaLnBrk="1" hangingPunct="1"/>
            <a:endParaRPr lang="en-US" dirty="0"/>
          </a:p>
        </p:txBody>
      </p:sp>
      <p:sp>
        <p:nvSpPr>
          <p:cNvPr id="29699" name="Slide Number Placeholder 3"/>
          <p:cNvSpPr>
            <a:spLocks noGrp="1"/>
          </p:cNvSpPr>
          <p:nvPr>
            <p:ph type="sldNum" sz="quarter" idx="5"/>
          </p:nvPr>
        </p:nvSpPr>
        <p:spPr>
          <a:noFill/>
        </p:spPr>
        <p:txBody>
          <a:bodyPr/>
          <a:lstStyle/>
          <a:p>
            <a:fld id="{6B7595FF-A2A5-49FB-980E-9A2A1BF7F330}" type="slidenum">
              <a:rPr lang="en-US" smtClean="0">
                <a:cs typeface="Arial" charset="0"/>
              </a:rPr>
              <a:pPr/>
              <a:t>14</a:t>
            </a:fld>
            <a:endParaRPr lang="en-US" dirty="0">
              <a:cs typeface="Arial" charset="0"/>
            </a:endParaRPr>
          </a:p>
        </p:txBody>
      </p:sp>
    </p:spTree>
    <p:extLst>
      <p:ext uri="{BB962C8B-B14F-4D97-AF65-F5344CB8AC3E}">
        <p14:creationId xmlns:p14="http://schemas.microsoft.com/office/powerpoint/2010/main" val="17472377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p:spPr>
        <p:txBody>
          <a:bodyPr/>
          <a:lstStyle/>
          <a:p>
            <a:pPr eaLnBrk="1" hangingPunct="1"/>
            <a:endParaRPr lang="en-US" dirty="0"/>
          </a:p>
        </p:txBody>
      </p:sp>
      <p:sp>
        <p:nvSpPr>
          <p:cNvPr id="33795" name="Slide Number Placeholder 3"/>
          <p:cNvSpPr>
            <a:spLocks noGrp="1"/>
          </p:cNvSpPr>
          <p:nvPr>
            <p:ph type="sldNum" sz="quarter" idx="5"/>
          </p:nvPr>
        </p:nvSpPr>
        <p:spPr>
          <a:noFill/>
        </p:spPr>
        <p:txBody>
          <a:bodyPr/>
          <a:lstStyle/>
          <a:p>
            <a:fld id="{2E205DD8-399B-412A-8751-4AB755D49788}" type="slidenum">
              <a:rPr lang="en-US" smtClean="0">
                <a:cs typeface="Arial" charset="0"/>
              </a:rPr>
              <a:pPr/>
              <a:t>15</a:t>
            </a:fld>
            <a:endParaRPr lang="en-US" dirty="0">
              <a:cs typeface="Arial" charset="0"/>
            </a:endParaRPr>
          </a:p>
        </p:txBody>
      </p:sp>
    </p:spTree>
    <p:extLst>
      <p:ext uri="{BB962C8B-B14F-4D97-AF65-F5344CB8AC3E}">
        <p14:creationId xmlns:p14="http://schemas.microsoft.com/office/powerpoint/2010/main" val="3350490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130425"/>
            <a:ext cx="7315200" cy="1470025"/>
          </a:xfrm>
        </p:spPr>
        <p:txBody>
          <a:bodyPr/>
          <a:lstStyle>
            <a:lvl1pPr>
              <a:defRPr>
                <a:solidFill>
                  <a:srgbClr val="3366CC"/>
                </a:solidFill>
              </a:defRPr>
            </a:lvl1pPr>
          </a:lstStyle>
          <a:p>
            <a:r>
              <a:rPr lang="en-US"/>
              <a:t>Click to edit Master title style</a:t>
            </a:r>
            <a:endParaRPr lang="en-US" dirty="0"/>
          </a:p>
        </p:txBody>
      </p:sp>
      <p:sp>
        <p:nvSpPr>
          <p:cNvPr id="3" name="Subtitle 2"/>
          <p:cNvSpPr>
            <a:spLocks noGrp="1"/>
          </p:cNvSpPr>
          <p:nvPr>
            <p:ph type="subTitle" idx="1"/>
          </p:nvPr>
        </p:nvSpPr>
        <p:spPr>
          <a:xfrm>
            <a:off x="1447800" y="3886200"/>
            <a:ext cx="7315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2-</a:t>
            </a:r>
            <a:fld id="{F7282DB8-9667-4CBC-BBCD-222A71D68148}" type="slidenum">
              <a:rPr lang="en-US" smtClean="0"/>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2-</a:t>
            </a:r>
            <a:fld id="{AC349F46-1BEF-4B7E-98ED-A58DA4B93D8D}"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7050" y="274638"/>
            <a:ext cx="1809750" cy="5973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47800" y="274638"/>
            <a:ext cx="5276850" cy="5973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2-</a:t>
            </a:r>
            <a:fld id="{8025AE95-3B96-42D0-AEB5-0F49794984A0}" type="slidenum">
              <a:rPr lang="en-US" smtClean="0"/>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143000"/>
          </a:xfrm>
        </p:spPr>
        <p:txBody>
          <a:bodyPr/>
          <a:lstStyle/>
          <a:p>
            <a:r>
              <a:rPr lang="en-US"/>
              <a:t>Click to edit Master title style</a:t>
            </a:r>
          </a:p>
        </p:txBody>
      </p:sp>
      <p:sp>
        <p:nvSpPr>
          <p:cNvPr id="3" name="Table Placeholder 2"/>
          <p:cNvSpPr>
            <a:spLocks noGrp="1"/>
          </p:cNvSpPr>
          <p:nvPr>
            <p:ph type="tbl" idx="1"/>
          </p:nvPr>
        </p:nvSpPr>
        <p:spPr>
          <a:xfrm>
            <a:off x="1447800" y="1600200"/>
            <a:ext cx="7239000" cy="4648200"/>
          </a:xfrm>
        </p:spPr>
        <p:txBody>
          <a:bodyPr/>
          <a:lstStyle/>
          <a:p>
            <a:pPr lvl="0"/>
            <a:endParaRPr lang="en-US" noProof="0"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2-</a:t>
            </a:r>
            <a:fld id="{C3F1CFA5-4BB7-4426-AC87-F0740D89953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2-</a:t>
            </a:r>
            <a:fld id="{0EE97FFF-F776-4BF4-92B2-CADF540CBD96}"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dirty="0"/>
              <a:t>2-</a:t>
            </a:r>
            <a:fld id="{69358BA5-4593-4BD0-ADC1-A278C97E3876}"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47800" y="1600200"/>
            <a:ext cx="35433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3500" y="1600200"/>
            <a:ext cx="35433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2-</a:t>
            </a:r>
            <a:fld id="{49537CDD-CCA1-4CBF-9082-5AAF656D0116}"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8" name="Rectangle 6"/>
          <p:cNvSpPr>
            <a:spLocks noGrp="1" noChangeArrowheads="1"/>
          </p:cNvSpPr>
          <p:nvPr>
            <p:ph type="sldNum" sz="quarter" idx="11"/>
          </p:nvPr>
        </p:nvSpPr>
        <p:spPr>
          <a:ln/>
        </p:spPr>
        <p:txBody>
          <a:bodyPr/>
          <a:lstStyle>
            <a:lvl1pPr>
              <a:defRPr/>
            </a:lvl1pPr>
          </a:lstStyle>
          <a:p>
            <a:pPr>
              <a:defRPr/>
            </a:pPr>
            <a:r>
              <a:rPr lang="en-US" dirty="0"/>
              <a:t>2-</a:t>
            </a:r>
            <a:fld id="{496E96F9-74CF-45B0-819D-A293CBDBADBB}"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4" name="Rectangle 6"/>
          <p:cNvSpPr>
            <a:spLocks noGrp="1" noChangeArrowheads="1"/>
          </p:cNvSpPr>
          <p:nvPr>
            <p:ph type="sldNum" sz="quarter" idx="11"/>
          </p:nvPr>
        </p:nvSpPr>
        <p:spPr>
          <a:ln/>
        </p:spPr>
        <p:txBody>
          <a:bodyPr/>
          <a:lstStyle>
            <a:lvl1pPr>
              <a:defRPr/>
            </a:lvl1pPr>
          </a:lstStyle>
          <a:p>
            <a:pPr>
              <a:defRPr/>
            </a:pPr>
            <a:r>
              <a:rPr lang="en-US" dirty="0"/>
              <a:t>2-</a:t>
            </a:r>
            <a:fld id="{3F2D2544-69D1-4A5E-B47A-C169B97979B4}"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3" name="Rectangle 6"/>
          <p:cNvSpPr>
            <a:spLocks noGrp="1" noChangeArrowheads="1"/>
          </p:cNvSpPr>
          <p:nvPr>
            <p:ph type="sldNum" sz="quarter" idx="11"/>
          </p:nvPr>
        </p:nvSpPr>
        <p:spPr>
          <a:ln/>
        </p:spPr>
        <p:txBody>
          <a:bodyPr/>
          <a:lstStyle>
            <a:lvl1pPr>
              <a:defRPr/>
            </a:lvl1pPr>
          </a:lstStyle>
          <a:p>
            <a:pPr>
              <a:defRPr/>
            </a:pPr>
            <a:r>
              <a:rPr lang="en-US" dirty="0"/>
              <a:t>2-</a:t>
            </a:r>
            <a:fld id="{05AB14E9-9C21-4F00-A23B-DEE9648B3411}"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2-</a:t>
            </a:r>
            <a:fld id="{FC6B81ED-22B4-4A4F-8D5C-41D2EA08FE87}"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KROENKE and AUER -  DATABASE CONCEPTS (6th Edition)                                    Copyright © 2013 Pearson Educations, Inc. Publishing as Prentice Hall</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dirty="0"/>
              <a:t>2-</a:t>
            </a:r>
            <a:fld id="{206A22B1-7C8B-40E4-ACED-02728B03A6F1}" type="slidenum">
              <a:rPr lang="en-US" smtClean="0"/>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52401" y="228600"/>
            <a:ext cx="1216102" cy="122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1447800" y="274638"/>
            <a:ext cx="7239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8" name="Rectangle 3"/>
          <p:cNvSpPr>
            <a:spLocks noGrp="1" noChangeArrowheads="1"/>
          </p:cNvSpPr>
          <p:nvPr>
            <p:ph type="body" idx="1"/>
          </p:nvPr>
        </p:nvSpPr>
        <p:spPr bwMode="auto">
          <a:xfrm>
            <a:off x="1447800" y="1600200"/>
            <a:ext cx="72390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29" name="Rectangle 5"/>
          <p:cNvSpPr>
            <a:spLocks noGrp="1" noChangeArrowheads="1"/>
          </p:cNvSpPr>
          <p:nvPr>
            <p:ph type="ftr" sz="quarter" idx="3"/>
          </p:nvPr>
        </p:nvSpPr>
        <p:spPr bwMode="auto">
          <a:xfrm>
            <a:off x="1447800" y="6324600"/>
            <a:ext cx="5181600" cy="4000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aseline="0" smtClean="0">
                <a:solidFill>
                  <a:srgbClr val="003399"/>
                </a:solidFill>
                <a:latin typeface="Lucida Sans" pitchFamily="34" charset="0"/>
                <a:cs typeface="+mn-cs"/>
              </a:defRPr>
            </a:lvl1pPr>
          </a:lstStyle>
          <a:p>
            <a:pPr>
              <a:defRPr/>
            </a:pPr>
            <a:r>
              <a:rPr lang="en-US" dirty="0"/>
              <a:t>KROENKE and AUER -  DATABASE CONCEPTS (6th Edition)                                    Copyright © 2013 Pearson Educations, Inc. Publishing as Prentice Hall</a:t>
            </a:r>
          </a:p>
        </p:txBody>
      </p:sp>
      <p:sp>
        <p:nvSpPr>
          <p:cNvPr id="1030" name="Rectangle 6"/>
          <p:cNvSpPr>
            <a:spLocks noGrp="1" noChangeArrowheads="1"/>
          </p:cNvSpPr>
          <p:nvPr>
            <p:ph type="sldNum" sz="quarter" idx="4"/>
          </p:nvPr>
        </p:nvSpPr>
        <p:spPr bwMode="auto">
          <a:xfrm>
            <a:off x="7848600" y="6400800"/>
            <a:ext cx="990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aseline="0" smtClean="0">
                <a:solidFill>
                  <a:srgbClr val="003399"/>
                </a:solidFill>
                <a:latin typeface="Lucida Sans" pitchFamily="34" charset="0"/>
                <a:cs typeface="+mn-cs"/>
              </a:defRPr>
            </a:lvl1pPr>
          </a:lstStyle>
          <a:p>
            <a:pPr>
              <a:defRPr/>
            </a:pPr>
            <a:r>
              <a:rPr lang="en-US" dirty="0"/>
              <a:t>2-</a:t>
            </a:r>
            <a:fld id="{799CFE74-554E-47FD-9C49-313DD95D30B0}" type="slidenum">
              <a:rPr lang="en-US" smtClean="0"/>
              <a:pPr>
                <a:defRPr/>
              </a:pPr>
              <a:t>‹#›</a:t>
            </a:fld>
            <a:endParaRPr lang="en-US" dirty="0"/>
          </a:p>
        </p:txBody>
      </p:sp>
      <p:sp>
        <p:nvSpPr>
          <p:cNvPr id="1034" name="Rectangle 10"/>
          <p:cNvSpPr>
            <a:spLocks noChangeArrowheads="1"/>
          </p:cNvSpPr>
          <p:nvPr/>
        </p:nvSpPr>
        <p:spPr bwMode="auto">
          <a:xfrm>
            <a:off x="152400" y="1600200"/>
            <a:ext cx="1219200" cy="5105400"/>
          </a:xfrm>
          <a:prstGeom prst="rect">
            <a:avLst/>
          </a:prstGeom>
          <a:solidFill>
            <a:srgbClr val="3366CC"/>
          </a:solidFill>
          <a:ln w="9525">
            <a:solidFill>
              <a:schemeClr val="tx1"/>
            </a:solidFill>
            <a:miter lim="800000"/>
            <a:headEnd/>
            <a:tailEnd/>
          </a:ln>
          <a:effectLst/>
        </p:spPr>
        <p:txBody>
          <a:bodyPr wrap="none" anchor="ctr"/>
          <a:lstStyle/>
          <a:p>
            <a:pPr>
              <a:defRPr/>
            </a:pPr>
            <a:endParaRPr lang="en-US" dirty="0">
              <a:cs typeface="+mn-cs"/>
            </a:endParaRPr>
          </a:p>
        </p:txBody>
      </p:sp>
      <p:sp>
        <p:nvSpPr>
          <p:cNvPr id="1035" name="Line 11"/>
          <p:cNvSpPr>
            <a:spLocks noChangeShapeType="1"/>
          </p:cNvSpPr>
          <p:nvPr/>
        </p:nvSpPr>
        <p:spPr bwMode="auto">
          <a:xfrm>
            <a:off x="152400" y="1524000"/>
            <a:ext cx="8763000" cy="0"/>
          </a:xfrm>
          <a:prstGeom prst="line">
            <a:avLst/>
          </a:prstGeom>
          <a:noFill/>
          <a:ln w="63500">
            <a:solidFill>
              <a:srgbClr val="3366CC"/>
            </a:solidFill>
            <a:round/>
            <a:headEnd/>
            <a:tailEnd/>
          </a:ln>
          <a:effectLst/>
        </p:spPr>
        <p:txBody>
          <a:bodyPr/>
          <a:lstStyle/>
          <a:p>
            <a:pPr>
              <a:defRPr/>
            </a:pPr>
            <a:endParaRPr lang="en-US" dirty="0">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ctr" rtl="0" eaLnBrk="1" fontAlgn="base" hangingPunct="1">
        <a:spcBef>
          <a:spcPct val="0"/>
        </a:spcBef>
        <a:spcAft>
          <a:spcPct val="0"/>
        </a:spcAft>
        <a:defRPr sz="4400">
          <a:solidFill>
            <a:srgbClr val="3366CC"/>
          </a:solidFill>
          <a:latin typeface="+mj-lt"/>
          <a:ea typeface="+mj-ea"/>
          <a:cs typeface="+mj-cs"/>
        </a:defRPr>
      </a:lvl1pPr>
      <a:lvl2pPr algn="ctr" rtl="0" eaLnBrk="1" fontAlgn="base" hangingPunct="1">
        <a:spcBef>
          <a:spcPct val="0"/>
        </a:spcBef>
        <a:spcAft>
          <a:spcPct val="0"/>
        </a:spcAft>
        <a:defRPr sz="4400">
          <a:solidFill>
            <a:srgbClr val="003399"/>
          </a:solidFill>
          <a:latin typeface="Arial" charset="0"/>
        </a:defRPr>
      </a:lvl2pPr>
      <a:lvl3pPr algn="ctr" rtl="0" eaLnBrk="1" fontAlgn="base" hangingPunct="1">
        <a:spcBef>
          <a:spcPct val="0"/>
        </a:spcBef>
        <a:spcAft>
          <a:spcPct val="0"/>
        </a:spcAft>
        <a:defRPr sz="4400">
          <a:solidFill>
            <a:srgbClr val="003399"/>
          </a:solidFill>
          <a:latin typeface="Arial" charset="0"/>
        </a:defRPr>
      </a:lvl3pPr>
      <a:lvl4pPr algn="ctr" rtl="0" eaLnBrk="1" fontAlgn="base" hangingPunct="1">
        <a:spcBef>
          <a:spcPct val="0"/>
        </a:spcBef>
        <a:spcAft>
          <a:spcPct val="0"/>
        </a:spcAft>
        <a:defRPr sz="4400">
          <a:solidFill>
            <a:srgbClr val="003399"/>
          </a:solidFill>
          <a:latin typeface="Arial" charset="0"/>
        </a:defRPr>
      </a:lvl4pPr>
      <a:lvl5pPr algn="ctr" rtl="0" eaLnBrk="1" fontAlgn="base" hangingPunct="1">
        <a:spcBef>
          <a:spcPct val="0"/>
        </a:spcBef>
        <a:spcAft>
          <a:spcPct val="0"/>
        </a:spcAft>
        <a:defRPr sz="4400">
          <a:solidFill>
            <a:srgbClr val="003399"/>
          </a:solidFill>
          <a:latin typeface="Arial" charset="0"/>
        </a:defRPr>
      </a:lvl5pPr>
      <a:lvl6pPr marL="457200" algn="ctr" rtl="0" eaLnBrk="1" fontAlgn="base" hangingPunct="1">
        <a:spcBef>
          <a:spcPct val="0"/>
        </a:spcBef>
        <a:spcAft>
          <a:spcPct val="0"/>
        </a:spcAft>
        <a:defRPr sz="4400">
          <a:solidFill>
            <a:srgbClr val="993300"/>
          </a:solidFill>
          <a:latin typeface="Arial" charset="0"/>
        </a:defRPr>
      </a:lvl6pPr>
      <a:lvl7pPr marL="914400" algn="ctr" rtl="0" eaLnBrk="1" fontAlgn="base" hangingPunct="1">
        <a:spcBef>
          <a:spcPct val="0"/>
        </a:spcBef>
        <a:spcAft>
          <a:spcPct val="0"/>
        </a:spcAft>
        <a:defRPr sz="4400">
          <a:solidFill>
            <a:srgbClr val="993300"/>
          </a:solidFill>
          <a:latin typeface="Arial" charset="0"/>
        </a:defRPr>
      </a:lvl7pPr>
      <a:lvl8pPr marL="1371600" algn="ctr" rtl="0" eaLnBrk="1" fontAlgn="base" hangingPunct="1">
        <a:spcBef>
          <a:spcPct val="0"/>
        </a:spcBef>
        <a:spcAft>
          <a:spcPct val="0"/>
        </a:spcAft>
        <a:defRPr sz="4400">
          <a:solidFill>
            <a:srgbClr val="993300"/>
          </a:solidFill>
          <a:latin typeface="Arial" charset="0"/>
        </a:defRPr>
      </a:lvl8pPr>
      <a:lvl9pPr marL="1828800" algn="ctr" rtl="0" eaLnBrk="1" fontAlgn="base" hangingPunct="1">
        <a:spcBef>
          <a:spcPct val="0"/>
        </a:spcBef>
        <a:spcAft>
          <a:spcPct val="0"/>
        </a:spcAft>
        <a:defRPr sz="4400">
          <a:solidFill>
            <a:srgbClr val="993300"/>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OqjJjpjDRLc" TargetMode="External"/><Relationship Id="rId2" Type="http://schemas.openxmlformats.org/officeDocument/2006/relationships/hyperlink" Target="https://opentextbc.ca/dbdesign01/chapter/chapter-2-fundamental-concept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6.xml"/><Relationship Id="rId1" Type="http://schemas.openxmlformats.org/officeDocument/2006/relationships/tags" Target="../tags/tag1.xml"/><Relationship Id="rId4" Type="http://schemas.openxmlformats.org/officeDocument/2006/relationships/image" Target="../media/image6.wmf"/></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studytonight.com/dbms/database-model.php"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studytonight.com/dbms/database-model.php"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3124200"/>
            <a:ext cx="7392161"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6" name="Rectangle 13"/>
          <p:cNvSpPr>
            <a:spLocks noGrp="1" noChangeArrowheads="1"/>
          </p:cNvSpPr>
          <p:nvPr>
            <p:ph type="ctrTitle"/>
          </p:nvPr>
        </p:nvSpPr>
        <p:spPr>
          <a:xfrm>
            <a:off x="1676400" y="2209800"/>
            <a:ext cx="7239000" cy="762000"/>
          </a:xfrm>
        </p:spPr>
        <p:txBody>
          <a:bodyPr/>
          <a:lstStyle/>
          <a:p>
            <a:r>
              <a:rPr lang="en-US" dirty="0">
                <a:solidFill>
                  <a:schemeClr val="tx1"/>
                </a:solidFill>
              </a:rPr>
              <a:t>The Relational Model</a:t>
            </a:r>
          </a:p>
        </p:txBody>
      </p:sp>
      <p:sp>
        <p:nvSpPr>
          <p:cNvPr id="3" name="Subtitle 2">
            <a:extLst>
              <a:ext uri="{FF2B5EF4-FFF2-40B4-BE49-F238E27FC236}">
                <a16:creationId xmlns:a16="http://schemas.microsoft.com/office/drawing/2014/main" id="{692C6D57-58AE-4304-8C20-A3761EE0041C}"/>
              </a:ext>
            </a:extLst>
          </p:cNvPr>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dirty="0"/>
              <a:t>Relation (table)</a:t>
            </a:r>
          </a:p>
        </p:txBody>
      </p:sp>
      <p:sp>
        <p:nvSpPr>
          <p:cNvPr id="26626" name="Rectangle 3"/>
          <p:cNvSpPr>
            <a:spLocks noGrp="1" noChangeArrowheads="1"/>
          </p:cNvSpPr>
          <p:nvPr>
            <p:ph idx="1"/>
          </p:nvPr>
        </p:nvSpPr>
        <p:spPr/>
        <p:txBody>
          <a:bodyPr/>
          <a:lstStyle/>
          <a:p>
            <a:r>
              <a:rPr lang="en-US" dirty="0"/>
              <a:t>A </a:t>
            </a:r>
            <a:r>
              <a:rPr lang="en-US" b="1" dirty="0"/>
              <a:t>relation</a:t>
            </a:r>
            <a:r>
              <a:rPr lang="en-US" i="1" dirty="0"/>
              <a:t> </a:t>
            </a:r>
            <a:r>
              <a:rPr lang="en-US" dirty="0"/>
              <a:t>is a two-dimensional table that has specific characteristics.</a:t>
            </a:r>
          </a:p>
          <a:p>
            <a:r>
              <a:rPr lang="en-US" dirty="0"/>
              <a:t>The table consists of rows and columns.</a:t>
            </a:r>
          </a:p>
        </p:txBody>
      </p:sp>
      <p:sp>
        <p:nvSpPr>
          <p:cNvPr id="26654" name="Slide Number Placeholder 2"/>
          <p:cNvSpPr>
            <a:spLocks noGrp="1"/>
          </p:cNvSpPr>
          <p:nvPr>
            <p:ph type="sldNum" sz="quarter" idx="11"/>
          </p:nvPr>
        </p:nvSpPr>
        <p:spPr>
          <a:noFill/>
        </p:spPr>
        <p:txBody>
          <a:bodyPr/>
          <a:lstStyle/>
          <a:p>
            <a:r>
              <a:rPr lang="en-US" dirty="0">
                <a:cs typeface="Arial" charset="0"/>
              </a:rPr>
              <a:t>2-</a:t>
            </a:r>
            <a:fld id="{10F6DF2F-A217-4F26-AFE5-620F671258BF}" type="slidenum">
              <a:rPr lang="en-US">
                <a:cs typeface="Arial" charset="0"/>
              </a:rPr>
              <a:pPr/>
              <a:t>10</a:t>
            </a:fld>
            <a:endParaRPr lang="en-US" dirty="0">
              <a:cs typeface="Arial" charset="0"/>
            </a:endParaRPr>
          </a:p>
        </p:txBody>
      </p:sp>
      <p:graphicFrame>
        <p:nvGraphicFramePr>
          <p:cNvPr id="21508" name="Group 4"/>
          <p:cNvGraphicFramePr>
            <a:graphicFrameLocks noGrp="1"/>
          </p:cNvGraphicFramePr>
          <p:nvPr/>
        </p:nvGraphicFramePr>
        <p:xfrm>
          <a:off x="2133600" y="4114800"/>
          <a:ext cx="6096000" cy="1524000"/>
        </p:xfrm>
        <a:graphic>
          <a:graphicData uri="http://schemas.openxmlformats.org/drawingml/2006/table">
            <a:tbl>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0000"/>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0001"/>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0002"/>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0003"/>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additive="base">
                                        <p:cTn id="7" dur="500" fill="hold"/>
                                        <p:tgtEl>
                                          <p:spTgt spid="21508"/>
                                        </p:tgtEl>
                                        <p:attrNameLst>
                                          <p:attrName>ppt_x</p:attrName>
                                        </p:attrNameLst>
                                      </p:cBhvr>
                                      <p:tavLst>
                                        <p:tav tm="0">
                                          <p:val>
                                            <p:strVal val="#ppt_x"/>
                                          </p:val>
                                        </p:tav>
                                        <p:tav tm="100000">
                                          <p:val>
                                            <p:strVal val="#ppt_x"/>
                                          </p:val>
                                        </p:tav>
                                      </p:tavLst>
                                    </p:anim>
                                    <p:anim calcmode="lin" valueType="num">
                                      <p:cBhvr additive="base">
                                        <p:cTn id="8" dur="500" fill="hold"/>
                                        <p:tgtEl>
                                          <p:spTgt spid="2150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a:t>A Sample Relation</a:t>
            </a:r>
          </a:p>
        </p:txBody>
      </p:sp>
      <p:sp>
        <p:nvSpPr>
          <p:cNvPr id="30749" name="Slide Number Placeholder 2"/>
          <p:cNvSpPr>
            <a:spLocks noGrp="1"/>
          </p:cNvSpPr>
          <p:nvPr>
            <p:ph type="sldNum" sz="quarter" idx="11"/>
          </p:nvPr>
        </p:nvSpPr>
        <p:spPr>
          <a:noFill/>
        </p:spPr>
        <p:txBody>
          <a:bodyPr/>
          <a:lstStyle/>
          <a:p>
            <a:r>
              <a:rPr lang="en-US" dirty="0">
                <a:cs typeface="Arial" charset="0"/>
              </a:rPr>
              <a:t>2-</a:t>
            </a:r>
            <a:fld id="{0AD4E9E5-11C5-4B1E-A34D-01091B7D7029}" type="slidenum">
              <a:rPr lang="en-US">
                <a:cs typeface="Arial" charset="0"/>
              </a:rPr>
              <a:pPr/>
              <a:t>11</a:t>
            </a:fld>
            <a:endParaRPr lang="en-US" dirty="0">
              <a:cs typeface="Arial" charset="0"/>
            </a:endParaRPr>
          </a:p>
        </p:txBody>
      </p:sp>
      <p:graphicFrame>
        <p:nvGraphicFramePr>
          <p:cNvPr id="23589" name="Group 37"/>
          <p:cNvGraphicFramePr>
            <a:graphicFrameLocks noGrp="1"/>
          </p:cNvGraphicFramePr>
          <p:nvPr/>
        </p:nvGraphicFramePr>
        <p:xfrm>
          <a:off x="1524000" y="2362200"/>
          <a:ext cx="7391400" cy="2590800"/>
        </p:xfrm>
        <a:graphic>
          <a:graphicData uri="http://schemas.openxmlformats.org/drawingml/2006/table">
            <a:tbl>
              <a:tblPr/>
              <a:tblGrid>
                <a:gridCol w="3252788">
                  <a:extLst>
                    <a:ext uri="{9D8B030D-6E8A-4147-A177-3AD203B41FA5}">
                      <a16:colId xmlns:a16="http://schemas.microsoft.com/office/drawing/2014/main" val="20000"/>
                    </a:ext>
                  </a:extLst>
                </a:gridCol>
                <a:gridCol w="2005012">
                  <a:extLst>
                    <a:ext uri="{9D8B030D-6E8A-4147-A177-3AD203B41FA5}">
                      <a16:colId xmlns:a16="http://schemas.microsoft.com/office/drawing/2014/main" val="20001"/>
                    </a:ext>
                  </a:extLst>
                </a:gridCol>
                <a:gridCol w="2133600">
                  <a:extLst>
                    <a:ext uri="{9D8B030D-6E8A-4147-A177-3AD203B41FA5}">
                      <a16:colId xmlns:a16="http://schemas.microsoft.com/office/drawing/2014/main" val="20002"/>
                    </a:ext>
                  </a:extLst>
                </a:gridCol>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EmployeeNumber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FirstName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LastName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extLst>
                  <a:ext uri="{0D108BD9-81ED-4DB2-BD59-A6C34878D82A}">
                    <a16:rowId xmlns:a16="http://schemas.microsoft.com/office/drawing/2014/main" val="10000"/>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Mary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Abernathy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Jerry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Cadley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Alex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Copley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Megan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Jackson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89"/>
                                        </p:tgtEl>
                                        <p:attrNameLst>
                                          <p:attrName>style.visibility</p:attrName>
                                        </p:attrNameLst>
                                      </p:cBhvr>
                                      <p:to>
                                        <p:strVal val="visible"/>
                                      </p:to>
                                    </p:set>
                                    <p:anim calcmode="lin" valueType="num">
                                      <p:cBhvr additive="base">
                                        <p:cTn id="7" dur="500" fill="hold"/>
                                        <p:tgtEl>
                                          <p:spTgt spid="23589"/>
                                        </p:tgtEl>
                                        <p:attrNameLst>
                                          <p:attrName>ppt_x</p:attrName>
                                        </p:attrNameLst>
                                      </p:cBhvr>
                                      <p:tavLst>
                                        <p:tav tm="0">
                                          <p:val>
                                            <p:strVal val="#ppt_x"/>
                                          </p:val>
                                        </p:tav>
                                        <p:tav tm="100000">
                                          <p:val>
                                            <p:strVal val="#ppt_x"/>
                                          </p:val>
                                        </p:tav>
                                      </p:tavLst>
                                    </p:anim>
                                    <p:anim calcmode="lin" valueType="num">
                                      <p:cBhvr additive="base">
                                        <p:cTn id="8" dur="500" fill="hold"/>
                                        <p:tgtEl>
                                          <p:spTgt spid="235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a:t>Relation = table = Entity</a:t>
            </a:r>
          </a:p>
        </p:txBody>
      </p:sp>
      <p:sp>
        <p:nvSpPr>
          <p:cNvPr id="30749" name="Slide Number Placeholder 2"/>
          <p:cNvSpPr>
            <a:spLocks noGrp="1"/>
          </p:cNvSpPr>
          <p:nvPr>
            <p:ph type="sldNum" sz="quarter" idx="11"/>
          </p:nvPr>
        </p:nvSpPr>
        <p:spPr>
          <a:noFill/>
        </p:spPr>
        <p:txBody>
          <a:bodyPr/>
          <a:lstStyle/>
          <a:p>
            <a:r>
              <a:rPr lang="en-US" dirty="0">
                <a:cs typeface="Arial" charset="0"/>
              </a:rPr>
              <a:t>2-</a:t>
            </a:r>
            <a:fld id="{0AD4E9E5-11C5-4B1E-A34D-01091B7D7029}" type="slidenum">
              <a:rPr lang="en-US">
                <a:cs typeface="Arial" charset="0"/>
              </a:rPr>
              <a:pPr/>
              <a:t>12</a:t>
            </a:fld>
            <a:endParaRPr lang="en-US" dirty="0">
              <a:cs typeface="Arial" charset="0"/>
            </a:endParaRPr>
          </a:p>
        </p:txBody>
      </p:sp>
      <p:graphicFrame>
        <p:nvGraphicFramePr>
          <p:cNvPr id="23589" name="Group 37"/>
          <p:cNvGraphicFramePr>
            <a:graphicFrameLocks noGrp="1"/>
          </p:cNvGraphicFramePr>
          <p:nvPr/>
        </p:nvGraphicFramePr>
        <p:xfrm>
          <a:off x="1524000" y="2362200"/>
          <a:ext cx="7391400" cy="2590800"/>
        </p:xfrm>
        <a:graphic>
          <a:graphicData uri="http://schemas.openxmlformats.org/drawingml/2006/table">
            <a:tbl>
              <a:tblPr/>
              <a:tblGrid>
                <a:gridCol w="3252788">
                  <a:extLst>
                    <a:ext uri="{9D8B030D-6E8A-4147-A177-3AD203B41FA5}">
                      <a16:colId xmlns:a16="http://schemas.microsoft.com/office/drawing/2014/main" val="20000"/>
                    </a:ext>
                  </a:extLst>
                </a:gridCol>
                <a:gridCol w="2005012">
                  <a:extLst>
                    <a:ext uri="{9D8B030D-6E8A-4147-A177-3AD203B41FA5}">
                      <a16:colId xmlns:a16="http://schemas.microsoft.com/office/drawing/2014/main" val="20001"/>
                    </a:ext>
                  </a:extLst>
                </a:gridCol>
                <a:gridCol w="2133600">
                  <a:extLst>
                    <a:ext uri="{9D8B030D-6E8A-4147-A177-3AD203B41FA5}">
                      <a16:colId xmlns:a16="http://schemas.microsoft.com/office/drawing/2014/main" val="20002"/>
                    </a:ext>
                  </a:extLst>
                </a:gridCol>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EmployeeNumber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FirstName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LastName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extLst>
                  <a:ext uri="{0D108BD9-81ED-4DB2-BD59-A6C34878D82A}">
                    <a16:rowId xmlns:a16="http://schemas.microsoft.com/office/drawing/2014/main" val="10000"/>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Mary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Abernathy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Jerry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Cadley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Alex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Copley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Megan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Jackson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94D98B9D-0289-40A5-A7E8-E7A91A7C7E4F}"/>
              </a:ext>
            </a:extLst>
          </p:cNvPr>
          <p:cNvSpPr txBox="1"/>
          <p:nvPr/>
        </p:nvSpPr>
        <p:spPr>
          <a:xfrm>
            <a:off x="3435493" y="5486400"/>
            <a:ext cx="4788298" cy="584775"/>
          </a:xfrm>
          <a:prstGeom prst="rect">
            <a:avLst/>
          </a:prstGeom>
          <a:noFill/>
        </p:spPr>
        <p:txBody>
          <a:bodyPr wrap="none" rtlCol="0">
            <a:spAutoFit/>
          </a:bodyPr>
          <a:lstStyle/>
          <a:p>
            <a:r>
              <a:rPr lang="en-US" sz="3200" dirty="0">
                <a:solidFill>
                  <a:srgbClr val="3366CC"/>
                </a:solidFill>
                <a:latin typeface="+mj-lt"/>
                <a:ea typeface="+mj-ea"/>
                <a:cs typeface="+mj-cs"/>
              </a:rPr>
              <a:t>Column </a:t>
            </a:r>
            <a:r>
              <a:rPr lang="en-US" sz="3200">
                <a:solidFill>
                  <a:srgbClr val="3366CC"/>
                </a:solidFill>
                <a:latin typeface="+mj-lt"/>
                <a:ea typeface="+mj-ea"/>
                <a:cs typeface="+mj-cs"/>
              </a:rPr>
              <a:t>= Attribute = field</a:t>
            </a:r>
            <a:endParaRPr lang="en-US" sz="3200" dirty="0">
              <a:solidFill>
                <a:srgbClr val="3366CC"/>
              </a:solidFill>
              <a:latin typeface="+mj-lt"/>
              <a:ea typeface="+mj-ea"/>
              <a:cs typeface="+mj-cs"/>
            </a:endParaRPr>
          </a:p>
        </p:txBody>
      </p:sp>
      <p:cxnSp>
        <p:nvCxnSpPr>
          <p:cNvPr id="4" name="Straight Arrow Connector 3">
            <a:extLst>
              <a:ext uri="{FF2B5EF4-FFF2-40B4-BE49-F238E27FC236}">
                <a16:creationId xmlns:a16="http://schemas.microsoft.com/office/drawing/2014/main" id="{0B4B16D4-59CE-496A-97B1-822B960F8021}"/>
              </a:ext>
            </a:extLst>
          </p:cNvPr>
          <p:cNvCxnSpPr/>
          <p:nvPr/>
        </p:nvCxnSpPr>
        <p:spPr>
          <a:xfrm flipH="1" flipV="1">
            <a:off x="3505200" y="4953000"/>
            <a:ext cx="533400" cy="533400"/>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716E29D-6FAF-415F-801D-739C39234CDC}"/>
              </a:ext>
            </a:extLst>
          </p:cNvPr>
          <p:cNvCxnSpPr>
            <a:cxnSpLocks/>
          </p:cNvCxnSpPr>
          <p:nvPr/>
        </p:nvCxnSpPr>
        <p:spPr>
          <a:xfrm flipV="1">
            <a:off x="4838702" y="4996874"/>
            <a:ext cx="0" cy="489526"/>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C552115-FF1E-46A3-844D-A8C76BDC564B}"/>
              </a:ext>
            </a:extLst>
          </p:cNvPr>
          <p:cNvCxnSpPr>
            <a:cxnSpLocks/>
          </p:cNvCxnSpPr>
          <p:nvPr/>
        </p:nvCxnSpPr>
        <p:spPr>
          <a:xfrm flipV="1">
            <a:off x="6179132" y="4996873"/>
            <a:ext cx="824774" cy="565727"/>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2916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89"/>
                                        </p:tgtEl>
                                        <p:attrNameLst>
                                          <p:attrName>style.visibility</p:attrName>
                                        </p:attrNameLst>
                                      </p:cBhvr>
                                      <p:to>
                                        <p:strVal val="visible"/>
                                      </p:to>
                                    </p:set>
                                    <p:anim calcmode="lin" valueType="num">
                                      <p:cBhvr additive="base">
                                        <p:cTn id="7" dur="500" fill="hold"/>
                                        <p:tgtEl>
                                          <p:spTgt spid="23589"/>
                                        </p:tgtEl>
                                        <p:attrNameLst>
                                          <p:attrName>ppt_x</p:attrName>
                                        </p:attrNameLst>
                                      </p:cBhvr>
                                      <p:tavLst>
                                        <p:tav tm="0">
                                          <p:val>
                                            <p:strVal val="#ppt_x"/>
                                          </p:val>
                                        </p:tav>
                                        <p:tav tm="100000">
                                          <p:val>
                                            <p:strVal val="#ppt_x"/>
                                          </p:val>
                                        </p:tav>
                                      </p:tavLst>
                                    </p:anim>
                                    <p:anim calcmode="lin" valueType="num">
                                      <p:cBhvr additive="base">
                                        <p:cTn id="8" dur="500" fill="hold"/>
                                        <p:tgtEl>
                                          <p:spTgt spid="235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a:t>A Sample Relation</a:t>
            </a:r>
          </a:p>
        </p:txBody>
      </p:sp>
      <p:sp>
        <p:nvSpPr>
          <p:cNvPr id="30749" name="Slide Number Placeholder 2"/>
          <p:cNvSpPr>
            <a:spLocks noGrp="1"/>
          </p:cNvSpPr>
          <p:nvPr>
            <p:ph type="sldNum" sz="quarter" idx="11"/>
          </p:nvPr>
        </p:nvSpPr>
        <p:spPr>
          <a:noFill/>
        </p:spPr>
        <p:txBody>
          <a:bodyPr/>
          <a:lstStyle/>
          <a:p>
            <a:r>
              <a:rPr lang="en-US" dirty="0">
                <a:cs typeface="Arial" charset="0"/>
              </a:rPr>
              <a:t>2-</a:t>
            </a:r>
            <a:fld id="{0AD4E9E5-11C5-4B1E-A34D-01091B7D7029}" type="slidenum">
              <a:rPr lang="en-US">
                <a:cs typeface="Arial" charset="0"/>
              </a:rPr>
              <a:pPr/>
              <a:t>13</a:t>
            </a:fld>
            <a:endParaRPr lang="en-US" dirty="0">
              <a:cs typeface="Arial" charset="0"/>
            </a:endParaRPr>
          </a:p>
        </p:txBody>
      </p:sp>
      <p:graphicFrame>
        <p:nvGraphicFramePr>
          <p:cNvPr id="23589" name="Group 37"/>
          <p:cNvGraphicFramePr>
            <a:graphicFrameLocks noGrp="1"/>
          </p:cNvGraphicFramePr>
          <p:nvPr>
            <p:extLst>
              <p:ext uri="{D42A27DB-BD31-4B8C-83A1-F6EECF244321}">
                <p14:modId xmlns:p14="http://schemas.microsoft.com/office/powerpoint/2010/main" val="3619557983"/>
              </p:ext>
            </p:extLst>
          </p:nvPr>
        </p:nvGraphicFramePr>
        <p:xfrm>
          <a:off x="304800" y="1920240"/>
          <a:ext cx="5943600" cy="3017520"/>
        </p:xfrm>
        <a:graphic>
          <a:graphicData uri="http://schemas.openxmlformats.org/drawingml/2006/table">
            <a:tbl>
              <a:tblPr/>
              <a:tblGrid>
                <a:gridCol w="1905000">
                  <a:extLst>
                    <a:ext uri="{9D8B030D-6E8A-4147-A177-3AD203B41FA5}">
                      <a16:colId xmlns:a16="http://schemas.microsoft.com/office/drawing/2014/main" val="20000"/>
                    </a:ext>
                  </a:extLst>
                </a:gridCol>
                <a:gridCol w="19812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EmployeeNumber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FirstName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LastName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extLst>
                  <a:ext uri="{0D108BD9-81ED-4DB2-BD59-A6C34878D82A}">
                    <a16:rowId xmlns:a16="http://schemas.microsoft.com/office/drawing/2014/main" val="10000"/>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Mary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Abernathy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Jerry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Cadley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Alex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Copley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Megan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Jackson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A7935F20-170A-4D29-BCAC-0CB022168132}"/>
              </a:ext>
            </a:extLst>
          </p:cNvPr>
          <p:cNvSpPr txBox="1"/>
          <p:nvPr/>
        </p:nvSpPr>
        <p:spPr>
          <a:xfrm>
            <a:off x="6759199" y="2895600"/>
            <a:ext cx="2178802" cy="1569660"/>
          </a:xfrm>
          <a:prstGeom prst="rect">
            <a:avLst/>
          </a:prstGeom>
          <a:noFill/>
        </p:spPr>
        <p:txBody>
          <a:bodyPr wrap="none" rtlCol="0">
            <a:spAutoFit/>
          </a:bodyPr>
          <a:lstStyle/>
          <a:p>
            <a:r>
              <a:rPr lang="en-US" sz="3200" dirty="0">
                <a:solidFill>
                  <a:srgbClr val="3366CC"/>
                </a:solidFill>
                <a:latin typeface="+mj-lt"/>
                <a:ea typeface="+mj-ea"/>
                <a:cs typeface="+mj-cs"/>
              </a:rPr>
              <a:t>Rows = </a:t>
            </a:r>
          </a:p>
          <a:p>
            <a:r>
              <a:rPr lang="en-US" sz="3200" dirty="0">
                <a:solidFill>
                  <a:srgbClr val="3366CC"/>
                </a:solidFill>
                <a:latin typeface="+mj-lt"/>
                <a:ea typeface="+mj-ea"/>
                <a:cs typeface="+mj-cs"/>
              </a:rPr>
              <a:t>Records = </a:t>
            </a:r>
          </a:p>
          <a:p>
            <a:r>
              <a:rPr lang="en-US" sz="3200" dirty="0">
                <a:solidFill>
                  <a:srgbClr val="3366CC"/>
                </a:solidFill>
                <a:latin typeface="+mj-lt"/>
                <a:ea typeface="+mj-ea"/>
                <a:cs typeface="+mj-cs"/>
              </a:rPr>
              <a:t>tuples</a:t>
            </a:r>
          </a:p>
        </p:txBody>
      </p:sp>
      <p:cxnSp>
        <p:nvCxnSpPr>
          <p:cNvPr id="6" name="Straight Arrow Connector 5">
            <a:extLst>
              <a:ext uri="{FF2B5EF4-FFF2-40B4-BE49-F238E27FC236}">
                <a16:creationId xmlns:a16="http://schemas.microsoft.com/office/drawing/2014/main" id="{E3B7F423-39FA-4CA7-BB94-3D41D3E803D5}"/>
              </a:ext>
            </a:extLst>
          </p:cNvPr>
          <p:cNvCxnSpPr>
            <a:cxnSpLocks/>
          </p:cNvCxnSpPr>
          <p:nvPr/>
        </p:nvCxnSpPr>
        <p:spPr>
          <a:xfrm flipH="1">
            <a:off x="6248400" y="3162300"/>
            <a:ext cx="533400" cy="0"/>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21A8E303-71A1-4192-87CD-DEF8AE993742}"/>
              </a:ext>
            </a:extLst>
          </p:cNvPr>
          <p:cNvSpPr txBox="1"/>
          <p:nvPr/>
        </p:nvSpPr>
        <p:spPr>
          <a:xfrm>
            <a:off x="3276600" y="5283036"/>
            <a:ext cx="4104585" cy="646331"/>
          </a:xfrm>
          <a:prstGeom prst="rect">
            <a:avLst/>
          </a:prstGeom>
          <a:noFill/>
        </p:spPr>
        <p:txBody>
          <a:bodyPr wrap="none" rtlCol="0">
            <a:spAutoFit/>
          </a:bodyPr>
          <a:lstStyle/>
          <a:p>
            <a:r>
              <a:rPr lang="en-US" dirty="0"/>
              <a:t>A record is one “instance” of the entity.</a:t>
            </a:r>
          </a:p>
          <a:p>
            <a:r>
              <a:rPr lang="en-US" dirty="0"/>
              <a:t>One Employee in this case.</a:t>
            </a:r>
          </a:p>
        </p:txBody>
      </p:sp>
    </p:spTree>
    <p:extLst>
      <p:ext uri="{BB962C8B-B14F-4D97-AF65-F5344CB8AC3E}">
        <p14:creationId xmlns:p14="http://schemas.microsoft.com/office/powerpoint/2010/main" val="39734230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89"/>
                                        </p:tgtEl>
                                        <p:attrNameLst>
                                          <p:attrName>style.visibility</p:attrName>
                                        </p:attrNameLst>
                                      </p:cBhvr>
                                      <p:to>
                                        <p:strVal val="visible"/>
                                      </p:to>
                                    </p:set>
                                    <p:anim calcmode="lin" valueType="num">
                                      <p:cBhvr additive="base">
                                        <p:cTn id="7" dur="500" fill="hold"/>
                                        <p:tgtEl>
                                          <p:spTgt spid="23589"/>
                                        </p:tgtEl>
                                        <p:attrNameLst>
                                          <p:attrName>ppt_x</p:attrName>
                                        </p:attrNameLst>
                                      </p:cBhvr>
                                      <p:tavLst>
                                        <p:tav tm="0">
                                          <p:val>
                                            <p:strVal val="#ppt_x"/>
                                          </p:val>
                                        </p:tav>
                                        <p:tav tm="100000">
                                          <p:val>
                                            <p:strVal val="#ppt_x"/>
                                          </p:val>
                                        </p:tav>
                                      </p:tavLst>
                                    </p:anim>
                                    <p:anim calcmode="lin" valueType="num">
                                      <p:cBhvr additive="base">
                                        <p:cTn id="8" dur="500" fill="hold"/>
                                        <p:tgtEl>
                                          <p:spTgt spid="235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1447800" y="228600"/>
            <a:ext cx="7467600" cy="1143000"/>
          </a:xfrm>
        </p:spPr>
        <p:txBody>
          <a:bodyPr/>
          <a:lstStyle/>
          <a:p>
            <a:r>
              <a:rPr lang="en-US" dirty="0"/>
              <a:t>Characteristics of a Relation</a:t>
            </a:r>
          </a:p>
        </p:txBody>
      </p:sp>
      <p:sp>
        <p:nvSpPr>
          <p:cNvPr id="28674" name="Rectangle 3"/>
          <p:cNvSpPr>
            <a:spLocks noGrp="1" noChangeArrowheads="1"/>
          </p:cNvSpPr>
          <p:nvPr>
            <p:ph idx="1"/>
          </p:nvPr>
        </p:nvSpPr>
        <p:spPr>
          <a:xfrm>
            <a:off x="914400" y="1524000"/>
            <a:ext cx="8077200" cy="4562475"/>
          </a:xfrm>
        </p:spPr>
        <p:txBody>
          <a:bodyPr/>
          <a:lstStyle/>
          <a:p>
            <a:pPr marL="514350" indent="-514350">
              <a:lnSpc>
                <a:spcPct val="90000"/>
              </a:lnSpc>
              <a:buFont typeface="+mj-lt"/>
              <a:buAutoNum type="arabicPeriod"/>
            </a:pPr>
            <a:r>
              <a:rPr lang="en-US" sz="2800" dirty="0"/>
              <a:t>Rows contain data about one instance of the entity.</a:t>
            </a:r>
          </a:p>
          <a:p>
            <a:pPr marL="514350" indent="-514350">
              <a:lnSpc>
                <a:spcPct val="90000"/>
              </a:lnSpc>
              <a:buFont typeface="+mj-lt"/>
              <a:buAutoNum type="arabicPeriod"/>
            </a:pPr>
            <a:r>
              <a:rPr lang="en-US" sz="2800" dirty="0"/>
              <a:t>Columns contain data about attributes of the entity.</a:t>
            </a:r>
          </a:p>
          <a:p>
            <a:pPr marL="514350" indent="-514350">
              <a:lnSpc>
                <a:spcPct val="90000"/>
              </a:lnSpc>
              <a:buFont typeface="+mj-lt"/>
              <a:buAutoNum type="arabicPeriod"/>
            </a:pPr>
            <a:r>
              <a:rPr lang="en-US" sz="2800" dirty="0"/>
              <a:t>A cell holds a single value (cannot be multi-valued).</a:t>
            </a:r>
          </a:p>
          <a:p>
            <a:pPr marL="514350" indent="-514350">
              <a:lnSpc>
                <a:spcPct val="90000"/>
              </a:lnSpc>
              <a:buFont typeface="+mj-lt"/>
              <a:buAutoNum type="arabicPeriod"/>
            </a:pPr>
            <a:r>
              <a:rPr lang="en-US" sz="2800" dirty="0"/>
              <a:t>All values in a column are of the same domain (number, text, date, yes/no, for example).</a:t>
            </a:r>
          </a:p>
          <a:p>
            <a:pPr marL="514350" indent="-514350">
              <a:lnSpc>
                <a:spcPct val="90000"/>
              </a:lnSpc>
              <a:buFont typeface="+mj-lt"/>
              <a:buAutoNum type="arabicPeriod"/>
            </a:pPr>
            <a:r>
              <a:rPr lang="en-US" sz="2800" dirty="0"/>
              <a:t>Each column has a unique name (within a table).</a:t>
            </a:r>
          </a:p>
          <a:p>
            <a:pPr marL="514350" indent="-514350">
              <a:lnSpc>
                <a:spcPct val="90000"/>
              </a:lnSpc>
              <a:buFont typeface="+mj-lt"/>
              <a:buAutoNum type="arabicPeriod"/>
            </a:pPr>
            <a:r>
              <a:rPr lang="en-US" sz="2800" dirty="0"/>
              <a:t>The order of rows and columns doesn’t matter</a:t>
            </a:r>
          </a:p>
          <a:p>
            <a:pPr marL="514350" indent="-514350">
              <a:lnSpc>
                <a:spcPct val="90000"/>
              </a:lnSpc>
              <a:buFont typeface="+mj-lt"/>
              <a:buAutoNum type="arabicPeriod"/>
            </a:pPr>
            <a:r>
              <a:rPr lang="en-US" sz="2800" dirty="0"/>
              <a:t>No two rows may be identical.</a:t>
            </a:r>
          </a:p>
        </p:txBody>
      </p:sp>
      <p:sp>
        <p:nvSpPr>
          <p:cNvPr id="28676" name="Slide Number Placeholder 2"/>
          <p:cNvSpPr>
            <a:spLocks noGrp="1"/>
          </p:cNvSpPr>
          <p:nvPr>
            <p:ph type="sldNum" sz="quarter" idx="11"/>
          </p:nvPr>
        </p:nvSpPr>
        <p:spPr>
          <a:noFill/>
        </p:spPr>
        <p:txBody>
          <a:bodyPr/>
          <a:lstStyle/>
          <a:p>
            <a:r>
              <a:rPr lang="en-US" dirty="0">
                <a:cs typeface="Arial" charset="0"/>
              </a:rPr>
              <a:t>2-</a:t>
            </a:r>
            <a:fld id="{5967B43C-C194-471C-840F-35887D4C201D}" type="slidenum">
              <a:rPr lang="en-US">
                <a:cs typeface="Arial" charset="0"/>
              </a:rPr>
              <a:pPr/>
              <a:t>14</a:t>
            </a:fld>
            <a:endParaRPr lang="en-US" dirty="0">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dirty="0"/>
              <a:t>A Nonrelation Example</a:t>
            </a:r>
          </a:p>
        </p:txBody>
      </p:sp>
      <p:sp>
        <p:nvSpPr>
          <p:cNvPr id="32799" name="Slide Number Placeholder 2"/>
          <p:cNvSpPr>
            <a:spLocks noGrp="1"/>
          </p:cNvSpPr>
          <p:nvPr>
            <p:ph type="sldNum" sz="quarter" idx="11"/>
          </p:nvPr>
        </p:nvSpPr>
        <p:spPr>
          <a:noFill/>
        </p:spPr>
        <p:txBody>
          <a:bodyPr/>
          <a:lstStyle/>
          <a:p>
            <a:r>
              <a:rPr lang="en-US" dirty="0">
                <a:cs typeface="Arial" charset="0"/>
              </a:rPr>
              <a:t>2-</a:t>
            </a:r>
            <a:fld id="{0428E3BB-7916-4336-BF4D-1588B2186951}" type="slidenum">
              <a:rPr lang="en-US">
                <a:cs typeface="Arial" charset="0"/>
              </a:rPr>
              <a:pPr/>
              <a:t>15</a:t>
            </a:fld>
            <a:endParaRPr lang="en-US" dirty="0">
              <a:cs typeface="Arial" charset="0"/>
            </a:endParaRPr>
          </a:p>
        </p:txBody>
      </p:sp>
      <p:graphicFrame>
        <p:nvGraphicFramePr>
          <p:cNvPr id="24611" name="Group 35"/>
          <p:cNvGraphicFramePr>
            <a:graphicFrameLocks noGrp="1"/>
          </p:cNvGraphicFramePr>
          <p:nvPr/>
        </p:nvGraphicFramePr>
        <p:xfrm>
          <a:off x="1524000" y="2743200"/>
          <a:ext cx="7315200" cy="3103564"/>
        </p:xfrm>
        <a:graphic>
          <a:graphicData uri="http://schemas.openxmlformats.org/drawingml/2006/table">
            <a:tbl>
              <a:tblPr/>
              <a:tblGrid>
                <a:gridCol w="3219450">
                  <a:extLst>
                    <a:ext uri="{9D8B030D-6E8A-4147-A177-3AD203B41FA5}">
                      <a16:colId xmlns:a16="http://schemas.microsoft.com/office/drawing/2014/main" val="20000"/>
                    </a:ext>
                  </a:extLst>
                </a:gridCol>
                <a:gridCol w="1974850">
                  <a:extLst>
                    <a:ext uri="{9D8B030D-6E8A-4147-A177-3AD203B41FA5}">
                      <a16:colId xmlns:a16="http://schemas.microsoft.com/office/drawing/2014/main" val="20001"/>
                    </a:ext>
                  </a:extLst>
                </a:gridCol>
                <a:gridCol w="2120900">
                  <a:extLst>
                    <a:ext uri="{9D8B030D-6E8A-4147-A177-3AD203B41FA5}">
                      <a16:colId xmlns:a16="http://schemas.microsoft.com/office/drawing/2014/main" val="20002"/>
                    </a:ext>
                  </a:extLst>
                </a:gridCol>
              </a:tblGrid>
              <a:tr h="5182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kern="1200" cap="none" normalizeH="0" baseline="0" dirty="0">
                          <a:ln>
                            <a:noFill/>
                          </a:ln>
                          <a:solidFill>
                            <a:schemeClr val="bg1"/>
                          </a:solidFill>
                          <a:effectLst/>
                          <a:latin typeface="Arial" charset="0"/>
                          <a:ea typeface="+mn-ea"/>
                          <a:cs typeface="+mn-cs"/>
                        </a:rPr>
                        <a:t>EmployeeNumber</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kern="1200" cap="none" normalizeH="0" baseline="0" dirty="0">
                          <a:ln>
                            <a:noFill/>
                          </a:ln>
                          <a:solidFill>
                            <a:schemeClr val="bg1"/>
                          </a:solidFill>
                          <a:effectLst/>
                          <a:latin typeface="Arial" charset="0"/>
                          <a:ea typeface="+mn-ea"/>
                          <a:cs typeface="+mn-cs"/>
                        </a:rPr>
                        <a:t>Phone</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kern="1200" cap="none" normalizeH="0" baseline="0" dirty="0">
                          <a:ln>
                            <a:noFill/>
                          </a:ln>
                          <a:solidFill>
                            <a:schemeClr val="bg1"/>
                          </a:solidFill>
                          <a:effectLst/>
                          <a:latin typeface="Arial" charset="0"/>
                          <a:ea typeface="+mn-ea"/>
                          <a:cs typeface="+mn-cs"/>
                        </a:rPr>
                        <a:t>LastName</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extLst>
                  <a:ext uri="{0D108BD9-81ED-4DB2-BD59-A6C34878D82A}">
                    <a16:rowId xmlns:a16="http://schemas.microsoft.com/office/drawing/2014/main" val="10000"/>
                  </a:ext>
                </a:extLst>
              </a:tr>
              <a:tr h="10304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335-6421,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454-9744</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Abernathy</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82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101</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215-7789</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Cadley</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2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104</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610-9850</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Copley</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82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107</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299-9090</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Jackson</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796" name="Text Box 31"/>
          <p:cNvSpPr txBox="1">
            <a:spLocks noChangeArrowheads="1"/>
          </p:cNvSpPr>
          <p:nvPr/>
        </p:nvSpPr>
        <p:spPr bwMode="auto">
          <a:xfrm>
            <a:off x="2057400" y="1828800"/>
            <a:ext cx="6781800" cy="538163"/>
          </a:xfrm>
          <a:prstGeom prst="rect">
            <a:avLst/>
          </a:prstGeom>
          <a:noFill/>
          <a:ln w="19050">
            <a:solidFill>
              <a:schemeClr val="tx1"/>
            </a:solidFill>
            <a:miter lim="800000"/>
            <a:headEnd/>
            <a:tailEnd/>
          </a:ln>
        </p:spPr>
        <p:txBody>
          <a:bodyPr>
            <a:spAutoFit/>
          </a:bodyPr>
          <a:lstStyle/>
          <a:p>
            <a:r>
              <a:rPr lang="en-US" sz="2800" i="1" dirty="0">
                <a:solidFill>
                  <a:srgbClr val="993300"/>
                </a:solidFill>
                <a:latin typeface="Arial Rounded MT Bold" pitchFamily="34" charset="0"/>
              </a:rPr>
              <a:t>Cells cannot hold multiple values</a:t>
            </a:r>
          </a:p>
        </p:txBody>
      </p:sp>
      <p:sp>
        <p:nvSpPr>
          <p:cNvPr id="32797" name="Line 32"/>
          <p:cNvSpPr>
            <a:spLocks noChangeShapeType="1"/>
          </p:cNvSpPr>
          <p:nvPr/>
        </p:nvSpPr>
        <p:spPr bwMode="auto">
          <a:xfrm flipH="1">
            <a:off x="5943600" y="2362200"/>
            <a:ext cx="1066800" cy="990600"/>
          </a:xfrm>
          <a:prstGeom prst="line">
            <a:avLst/>
          </a:prstGeom>
          <a:noFill/>
          <a:ln w="38100">
            <a:solidFill>
              <a:schemeClr val="tx1"/>
            </a:solidFill>
            <a:round/>
            <a:headEnd/>
            <a:tailEnd type="triangle" w="lg" len="med"/>
          </a:ln>
        </p:spPr>
        <p:txBody>
          <a:bodyPr/>
          <a:lstStyle/>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dirty="0"/>
              <a:t>A Nonrelation Example</a:t>
            </a:r>
          </a:p>
        </p:txBody>
      </p:sp>
      <p:sp>
        <p:nvSpPr>
          <p:cNvPr id="32799" name="Slide Number Placeholder 2"/>
          <p:cNvSpPr>
            <a:spLocks noGrp="1"/>
          </p:cNvSpPr>
          <p:nvPr>
            <p:ph type="sldNum" sz="quarter" idx="11"/>
          </p:nvPr>
        </p:nvSpPr>
        <p:spPr>
          <a:noFill/>
        </p:spPr>
        <p:txBody>
          <a:bodyPr/>
          <a:lstStyle/>
          <a:p>
            <a:r>
              <a:rPr lang="en-US" dirty="0">
                <a:cs typeface="Arial" charset="0"/>
              </a:rPr>
              <a:t>2-</a:t>
            </a:r>
            <a:fld id="{0428E3BB-7916-4336-BF4D-1588B2186951}" type="slidenum">
              <a:rPr lang="en-US">
                <a:cs typeface="Arial" charset="0"/>
              </a:rPr>
              <a:pPr/>
              <a:t>16</a:t>
            </a:fld>
            <a:endParaRPr lang="en-US" dirty="0">
              <a:cs typeface="Arial" charset="0"/>
            </a:endParaRPr>
          </a:p>
        </p:txBody>
      </p:sp>
      <p:graphicFrame>
        <p:nvGraphicFramePr>
          <p:cNvPr id="24611" name="Group 35"/>
          <p:cNvGraphicFramePr>
            <a:graphicFrameLocks noGrp="1"/>
          </p:cNvGraphicFramePr>
          <p:nvPr>
            <p:extLst>
              <p:ext uri="{D42A27DB-BD31-4B8C-83A1-F6EECF244321}">
                <p14:modId xmlns:p14="http://schemas.microsoft.com/office/powerpoint/2010/main" val="1255502214"/>
              </p:ext>
            </p:extLst>
          </p:nvPr>
        </p:nvGraphicFramePr>
        <p:xfrm>
          <a:off x="1524000" y="2743200"/>
          <a:ext cx="7315200" cy="3103564"/>
        </p:xfrm>
        <a:graphic>
          <a:graphicData uri="http://schemas.openxmlformats.org/drawingml/2006/table">
            <a:tbl>
              <a:tblPr/>
              <a:tblGrid>
                <a:gridCol w="3219450">
                  <a:extLst>
                    <a:ext uri="{9D8B030D-6E8A-4147-A177-3AD203B41FA5}">
                      <a16:colId xmlns:a16="http://schemas.microsoft.com/office/drawing/2014/main" val="20000"/>
                    </a:ext>
                  </a:extLst>
                </a:gridCol>
                <a:gridCol w="1974850">
                  <a:extLst>
                    <a:ext uri="{9D8B030D-6E8A-4147-A177-3AD203B41FA5}">
                      <a16:colId xmlns:a16="http://schemas.microsoft.com/office/drawing/2014/main" val="20001"/>
                    </a:ext>
                  </a:extLst>
                </a:gridCol>
                <a:gridCol w="2120900">
                  <a:extLst>
                    <a:ext uri="{9D8B030D-6E8A-4147-A177-3AD203B41FA5}">
                      <a16:colId xmlns:a16="http://schemas.microsoft.com/office/drawing/2014/main" val="20002"/>
                    </a:ext>
                  </a:extLst>
                </a:gridCol>
              </a:tblGrid>
              <a:tr h="51827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kern="1200" cap="none" normalizeH="0" baseline="0" dirty="0">
                          <a:ln>
                            <a:noFill/>
                          </a:ln>
                          <a:solidFill>
                            <a:schemeClr val="bg1"/>
                          </a:solidFill>
                          <a:effectLst/>
                          <a:latin typeface="Arial" charset="0"/>
                          <a:ea typeface="+mn-ea"/>
                          <a:cs typeface="+mn-cs"/>
                        </a:rPr>
                        <a:t>EmployeeNumber</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kern="1200" cap="none" normalizeH="0" baseline="0" dirty="0">
                          <a:ln>
                            <a:noFill/>
                          </a:ln>
                          <a:solidFill>
                            <a:schemeClr val="bg1"/>
                          </a:solidFill>
                          <a:effectLst/>
                          <a:latin typeface="Arial" charset="0"/>
                          <a:ea typeface="+mn-ea"/>
                          <a:cs typeface="+mn-cs"/>
                        </a:rPr>
                        <a:t>Phone</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kern="1200" cap="none" normalizeH="0" baseline="0" dirty="0">
                          <a:ln>
                            <a:noFill/>
                          </a:ln>
                          <a:solidFill>
                            <a:schemeClr val="bg1"/>
                          </a:solidFill>
                          <a:effectLst/>
                          <a:latin typeface="Arial" charset="0"/>
                          <a:ea typeface="+mn-ea"/>
                          <a:cs typeface="+mn-cs"/>
                        </a:rPr>
                        <a:t>LastName</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extLst>
                  <a:ext uri="{0D108BD9-81ED-4DB2-BD59-A6C34878D82A}">
                    <a16:rowId xmlns:a16="http://schemas.microsoft.com/office/drawing/2014/main" val="10000"/>
                  </a:ext>
                </a:extLst>
              </a:tr>
              <a:tr h="10304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335-6421</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Abernathy</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82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John</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215-7789</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Cadley</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2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104</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610-9850</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Copley</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82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107</a:t>
                      </a:r>
                    </a:p>
                  </a:txBody>
                  <a:tcPr marT="45730" marB="4573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299-9090</a:t>
                      </a:r>
                    </a:p>
                  </a:txBody>
                  <a:tcPr marT="45730" marB="4573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Jackson</a:t>
                      </a:r>
                    </a:p>
                  </a:txBody>
                  <a:tcPr marT="45730" marB="4573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796" name="Text Box 31"/>
          <p:cNvSpPr txBox="1">
            <a:spLocks noChangeArrowheads="1"/>
          </p:cNvSpPr>
          <p:nvPr/>
        </p:nvSpPr>
        <p:spPr bwMode="auto">
          <a:xfrm>
            <a:off x="1790700" y="1603365"/>
            <a:ext cx="6781800" cy="954107"/>
          </a:xfrm>
          <a:prstGeom prst="rect">
            <a:avLst/>
          </a:prstGeom>
          <a:noFill/>
          <a:ln w="19050">
            <a:solidFill>
              <a:schemeClr val="tx1"/>
            </a:solidFill>
            <a:miter lim="800000"/>
            <a:headEnd/>
            <a:tailEnd/>
          </a:ln>
        </p:spPr>
        <p:txBody>
          <a:bodyPr>
            <a:spAutoFit/>
          </a:bodyPr>
          <a:lstStyle/>
          <a:p>
            <a:r>
              <a:rPr lang="en-US" sz="2800" i="1" dirty="0">
                <a:solidFill>
                  <a:srgbClr val="993300"/>
                </a:solidFill>
                <a:latin typeface="Arial Rounded MT Bold" pitchFamily="34" charset="0"/>
              </a:rPr>
              <a:t>Values  in a column must be the same </a:t>
            </a:r>
            <a:r>
              <a:rPr lang="en-US" sz="2800" i="1" u="sng" dirty="0">
                <a:solidFill>
                  <a:srgbClr val="993300"/>
                </a:solidFill>
                <a:latin typeface="Arial Rounded MT Bold" pitchFamily="34" charset="0"/>
              </a:rPr>
              <a:t>domain</a:t>
            </a:r>
            <a:r>
              <a:rPr lang="en-US" sz="2800" i="1" dirty="0">
                <a:solidFill>
                  <a:srgbClr val="993300"/>
                </a:solidFill>
                <a:latin typeface="Arial Rounded MT Bold" pitchFamily="34" charset="0"/>
              </a:rPr>
              <a:t> (type of data)</a:t>
            </a:r>
          </a:p>
        </p:txBody>
      </p:sp>
      <p:sp>
        <p:nvSpPr>
          <p:cNvPr id="32797" name="Line 32"/>
          <p:cNvSpPr>
            <a:spLocks noChangeShapeType="1"/>
          </p:cNvSpPr>
          <p:nvPr/>
        </p:nvSpPr>
        <p:spPr bwMode="auto">
          <a:xfrm flipH="1">
            <a:off x="2590800" y="2557472"/>
            <a:ext cx="1143000" cy="2014528"/>
          </a:xfrm>
          <a:prstGeom prst="line">
            <a:avLst/>
          </a:prstGeom>
          <a:noFill/>
          <a:ln w="38100">
            <a:solidFill>
              <a:schemeClr val="tx1"/>
            </a:solidFill>
            <a:round/>
            <a:headEnd/>
            <a:tailEnd type="triangle" w="lg" len="med"/>
          </a:ln>
        </p:spPr>
        <p:txBody>
          <a:bodyPr/>
          <a:lstStyle/>
          <a:p>
            <a:endParaRPr lang="en-US" dirty="0"/>
          </a:p>
        </p:txBody>
      </p:sp>
    </p:spTree>
    <p:extLst>
      <p:ext uri="{BB962C8B-B14F-4D97-AF65-F5344CB8AC3E}">
        <p14:creationId xmlns:p14="http://schemas.microsoft.com/office/powerpoint/2010/main" val="3039970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8"/>
          <p:cNvSpPr>
            <a:spLocks noGrp="1" noChangeArrowheads="1"/>
          </p:cNvSpPr>
          <p:nvPr>
            <p:ph type="title"/>
          </p:nvPr>
        </p:nvSpPr>
        <p:spPr/>
        <p:txBody>
          <a:bodyPr/>
          <a:lstStyle/>
          <a:p>
            <a:r>
              <a:rPr lang="en-US" dirty="0"/>
              <a:t>A Nonrelational example</a:t>
            </a:r>
          </a:p>
        </p:txBody>
      </p:sp>
      <p:sp>
        <p:nvSpPr>
          <p:cNvPr id="34851" name="Slide Number Placeholder 2"/>
          <p:cNvSpPr>
            <a:spLocks noGrp="1"/>
          </p:cNvSpPr>
          <p:nvPr>
            <p:ph type="sldNum" sz="quarter" idx="11"/>
          </p:nvPr>
        </p:nvSpPr>
        <p:spPr>
          <a:noFill/>
        </p:spPr>
        <p:txBody>
          <a:bodyPr/>
          <a:lstStyle/>
          <a:p>
            <a:r>
              <a:rPr lang="en-US" dirty="0">
                <a:cs typeface="Arial" charset="0"/>
              </a:rPr>
              <a:t>2-</a:t>
            </a:r>
            <a:fld id="{4301CC4B-D16D-44AE-8491-93C5C1A859C8}" type="slidenum">
              <a:rPr lang="en-US">
                <a:cs typeface="Arial" charset="0"/>
              </a:rPr>
              <a:pPr/>
              <a:t>17</a:t>
            </a:fld>
            <a:endParaRPr lang="en-US" dirty="0">
              <a:cs typeface="Arial" charset="0"/>
            </a:endParaRPr>
          </a:p>
        </p:txBody>
      </p:sp>
      <p:graphicFrame>
        <p:nvGraphicFramePr>
          <p:cNvPr id="25641" name="Group 41"/>
          <p:cNvGraphicFramePr>
            <a:graphicFrameLocks noGrp="1"/>
          </p:cNvGraphicFramePr>
          <p:nvPr/>
        </p:nvGraphicFramePr>
        <p:xfrm>
          <a:off x="1447800" y="2819400"/>
          <a:ext cx="7391400" cy="3108852"/>
        </p:xfrm>
        <a:graphic>
          <a:graphicData uri="http://schemas.openxmlformats.org/drawingml/2006/table">
            <a:tbl>
              <a:tblPr/>
              <a:tblGrid>
                <a:gridCol w="3252788">
                  <a:extLst>
                    <a:ext uri="{9D8B030D-6E8A-4147-A177-3AD203B41FA5}">
                      <a16:colId xmlns:a16="http://schemas.microsoft.com/office/drawing/2014/main" val="20000"/>
                    </a:ext>
                  </a:extLst>
                </a:gridCol>
                <a:gridCol w="1995487">
                  <a:extLst>
                    <a:ext uri="{9D8B030D-6E8A-4147-A177-3AD203B41FA5}">
                      <a16:colId xmlns:a16="http://schemas.microsoft.com/office/drawing/2014/main" val="20001"/>
                    </a:ext>
                  </a:extLst>
                </a:gridCol>
                <a:gridCol w="2143125">
                  <a:extLst>
                    <a:ext uri="{9D8B030D-6E8A-4147-A177-3AD203B41FA5}">
                      <a16:colId xmlns:a16="http://schemas.microsoft.com/office/drawing/2014/main" val="20002"/>
                    </a:ext>
                  </a:extLst>
                </a:gridCol>
              </a:tblGrid>
              <a:tr h="51805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EmployeeNumber</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Phone</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LastName</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extLst>
                  <a:ext uri="{0D108BD9-81ED-4DB2-BD59-A6C34878D82A}">
                    <a16:rowId xmlns:a16="http://schemas.microsoft.com/office/drawing/2014/main" val="10000"/>
                  </a:ext>
                </a:extLst>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335-6421</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Abernathy</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101</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215-7789</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Cadley</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104</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610-9850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Copley</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335-6421</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Abernathy</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107</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299-9090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Jackson</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34848" name="Text Box 34"/>
          <p:cNvSpPr txBox="1">
            <a:spLocks noChangeArrowheads="1"/>
          </p:cNvSpPr>
          <p:nvPr/>
        </p:nvSpPr>
        <p:spPr bwMode="auto">
          <a:xfrm>
            <a:off x="3352800" y="1905000"/>
            <a:ext cx="5562600" cy="538163"/>
          </a:xfrm>
          <a:prstGeom prst="rect">
            <a:avLst/>
          </a:prstGeom>
          <a:noFill/>
          <a:ln w="19050">
            <a:solidFill>
              <a:schemeClr val="tx1"/>
            </a:solidFill>
            <a:miter lim="800000"/>
            <a:headEnd/>
            <a:tailEnd/>
          </a:ln>
        </p:spPr>
        <p:txBody>
          <a:bodyPr>
            <a:spAutoFit/>
          </a:bodyPr>
          <a:lstStyle/>
          <a:p>
            <a:r>
              <a:rPr lang="en-US" sz="2800" i="1" dirty="0">
                <a:solidFill>
                  <a:srgbClr val="993300"/>
                </a:solidFill>
                <a:latin typeface="Arial Rounded MT Bold" pitchFamily="34" charset="0"/>
              </a:rPr>
              <a:t>No two rows may be identical</a:t>
            </a:r>
          </a:p>
        </p:txBody>
      </p:sp>
      <p:grpSp>
        <p:nvGrpSpPr>
          <p:cNvPr id="34849" name="Group 35"/>
          <p:cNvGrpSpPr>
            <a:grpSpLocks/>
          </p:cNvGrpSpPr>
          <p:nvPr/>
        </p:nvGrpSpPr>
        <p:grpSpPr bwMode="auto">
          <a:xfrm>
            <a:off x="3505200" y="2438400"/>
            <a:ext cx="2286000" cy="2667000"/>
            <a:chOff x="2208" y="1536"/>
            <a:chExt cx="1440" cy="1680"/>
          </a:xfrm>
        </p:grpSpPr>
        <p:sp>
          <p:nvSpPr>
            <p:cNvPr id="34852" name="Line 36"/>
            <p:cNvSpPr>
              <a:spLocks noChangeShapeType="1"/>
            </p:cNvSpPr>
            <p:nvPr/>
          </p:nvSpPr>
          <p:spPr bwMode="auto">
            <a:xfrm flipH="1">
              <a:off x="2208" y="1536"/>
              <a:ext cx="1440" cy="1680"/>
            </a:xfrm>
            <a:prstGeom prst="line">
              <a:avLst/>
            </a:prstGeom>
            <a:noFill/>
            <a:ln w="38100">
              <a:solidFill>
                <a:schemeClr val="tx1"/>
              </a:solidFill>
              <a:round/>
              <a:headEnd/>
              <a:tailEnd type="triangle" w="lg" len="med"/>
            </a:ln>
          </p:spPr>
          <p:txBody>
            <a:bodyPr/>
            <a:lstStyle/>
            <a:p>
              <a:endParaRPr lang="en-US" dirty="0"/>
            </a:p>
          </p:txBody>
        </p:sp>
        <p:sp>
          <p:nvSpPr>
            <p:cNvPr id="34853" name="Line 37"/>
            <p:cNvSpPr>
              <a:spLocks noChangeShapeType="1"/>
            </p:cNvSpPr>
            <p:nvPr/>
          </p:nvSpPr>
          <p:spPr bwMode="auto">
            <a:xfrm flipH="1">
              <a:off x="2304" y="1536"/>
              <a:ext cx="1344" cy="816"/>
            </a:xfrm>
            <a:prstGeom prst="line">
              <a:avLst/>
            </a:prstGeom>
            <a:noFill/>
            <a:ln w="38100">
              <a:solidFill>
                <a:schemeClr val="tx1"/>
              </a:solidFill>
              <a:round/>
              <a:headEnd/>
              <a:tailEnd type="triangle" w="lg" len="med"/>
            </a:ln>
          </p:spPr>
          <p:txBody>
            <a:bodyPr/>
            <a:lstStyle/>
            <a:p>
              <a:endParaRPr lang="en-US" dirty="0"/>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dirty="0"/>
              <a:t>Terminology</a:t>
            </a:r>
          </a:p>
        </p:txBody>
      </p:sp>
      <p:graphicFrame>
        <p:nvGraphicFramePr>
          <p:cNvPr id="26655" name="Group 31"/>
          <p:cNvGraphicFramePr>
            <a:graphicFrameLocks noGrp="1"/>
          </p:cNvGraphicFramePr>
          <p:nvPr>
            <p:ph type="tbl" idx="1"/>
            <p:extLst>
              <p:ext uri="{D42A27DB-BD31-4B8C-83A1-F6EECF244321}">
                <p14:modId xmlns:p14="http://schemas.microsoft.com/office/powerpoint/2010/main" val="1051937975"/>
              </p:ext>
            </p:extLst>
          </p:nvPr>
        </p:nvGraphicFramePr>
        <p:xfrm>
          <a:off x="1295400" y="2274455"/>
          <a:ext cx="5181600" cy="3117850"/>
        </p:xfrm>
        <a:graphic>
          <a:graphicData uri="http://schemas.openxmlformats.org/drawingml/2006/table">
            <a:tbl>
              <a:tblPr/>
              <a:tblGrid>
                <a:gridCol w="17526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752600">
                  <a:extLst>
                    <a:ext uri="{9D8B030D-6E8A-4147-A177-3AD203B41FA5}">
                      <a16:colId xmlns:a16="http://schemas.microsoft.com/office/drawing/2014/main" val="20002"/>
                    </a:ext>
                  </a:extLst>
                </a:gridCol>
              </a:tblGrid>
              <a:tr h="10350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Table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C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Row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ED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Column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extLst>
                  <a:ext uri="{0D108BD9-81ED-4DB2-BD59-A6C34878D82A}">
                    <a16:rowId xmlns:a16="http://schemas.microsoft.com/office/drawing/2014/main" val="10000"/>
                  </a:ext>
                </a:extLst>
              </a:tr>
              <a:tr h="1047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Relation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C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Record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ED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Field</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extLst>
                  <a:ext uri="{0D108BD9-81ED-4DB2-BD59-A6C34878D82A}">
                    <a16:rowId xmlns:a16="http://schemas.microsoft.com/office/drawing/2014/main" val="10001"/>
                  </a:ext>
                </a:extLst>
              </a:tr>
              <a:tr h="10350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Entity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FC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Tuple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EDB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Attribute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7F6FF"/>
                    </a:solidFill>
                  </a:tcPr>
                </a:tc>
                <a:extLst>
                  <a:ext uri="{0D108BD9-81ED-4DB2-BD59-A6C34878D82A}">
                    <a16:rowId xmlns:a16="http://schemas.microsoft.com/office/drawing/2014/main" val="10002"/>
                  </a:ext>
                </a:extLst>
              </a:tr>
            </a:tbl>
          </a:graphicData>
        </a:graphic>
      </p:graphicFrame>
      <p:sp>
        <p:nvSpPr>
          <p:cNvPr id="36886" name="Slide Number Placeholder 2"/>
          <p:cNvSpPr>
            <a:spLocks noGrp="1"/>
          </p:cNvSpPr>
          <p:nvPr>
            <p:ph type="sldNum" sz="quarter" idx="11"/>
          </p:nvPr>
        </p:nvSpPr>
        <p:spPr>
          <a:noFill/>
        </p:spPr>
        <p:txBody>
          <a:bodyPr/>
          <a:lstStyle/>
          <a:p>
            <a:r>
              <a:rPr lang="en-US" dirty="0">
                <a:cs typeface="Arial" charset="0"/>
              </a:rPr>
              <a:t>2-</a:t>
            </a:r>
            <a:fld id="{B597ABD6-751E-48CA-8CB9-8B1F7E5464F9}" type="slidenum">
              <a:rPr lang="en-US">
                <a:cs typeface="Arial" charset="0"/>
              </a:rPr>
              <a:pPr/>
              <a:t>18</a:t>
            </a:fld>
            <a:endParaRPr lang="en-US" dirty="0">
              <a:cs typeface="Arial" charset="0"/>
            </a:endParaRPr>
          </a:p>
        </p:txBody>
      </p:sp>
      <p:sp>
        <p:nvSpPr>
          <p:cNvPr id="36884" name="Text Box 21"/>
          <p:cNvSpPr txBox="1">
            <a:spLocks noChangeArrowheads="1"/>
          </p:cNvSpPr>
          <p:nvPr/>
        </p:nvSpPr>
        <p:spPr bwMode="auto">
          <a:xfrm>
            <a:off x="6629400" y="2514600"/>
            <a:ext cx="2608406" cy="523220"/>
          </a:xfrm>
          <a:prstGeom prst="rect">
            <a:avLst/>
          </a:prstGeom>
          <a:noFill/>
          <a:ln w="9525">
            <a:noFill/>
            <a:miter lim="800000"/>
            <a:headEnd/>
            <a:tailEnd/>
          </a:ln>
        </p:spPr>
        <p:txBody>
          <a:bodyPr wrap="none">
            <a:spAutoFit/>
          </a:bodyPr>
          <a:lstStyle/>
          <a:p>
            <a:r>
              <a:rPr lang="en-US" sz="2800" dirty="0">
                <a:solidFill>
                  <a:srgbClr val="993300"/>
                </a:solidFill>
                <a:latin typeface="Arial Rounded MT Bold" pitchFamily="34" charset="0"/>
              </a:rPr>
              <a:t>Most common</a:t>
            </a:r>
          </a:p>
        </p:txBody>
      </p:sp>
      <p:sp>
        <p:nvSpPr>
          <p:cNvPr id="2" name="Arrow: Left 1">
            <a:extLst>
              <a:ext uri="{FF2B5EF4-FFF2-40B4-BE49-F238E27FC236}">
                <a16:creationId xmlns:a16="http://schemas.microsoft.com/office/drawing/2014/main" id="{3BEE353A-7358-45EB-9552-984E8ACE5EB0}"/>
              </a:ext>
            </a:extLst>
          </p:cNvPr>
          <p:cNvSpPr/>
          <p:nvPr/>
        </p:nvSpPr>
        <p:spPr>
          <a:xfrm>
            <a:off x="6248400" y="2776210"/>
            <a:ext cx="381000" cy="119390"/>
          </a:xfrm>
          <a:prstGeom prst="leftArrow">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1447800" y="228600"/>
            <a:ext cx="7467600" cy="1143000"/>
          </a:xfrm>
        </p:spPr>
        <p:txBody>
          <a:bodyPr/>
          <a:lstStyle/>
          <a:p>
            <a:r>
              <a:rPr lang="en-US" dirty="0"/>
              <a:t>Primary Key (or key)</a:t>
            </a:r>
          </a:p>
        </p:txBody>
      </p:sp>
      <p:sp>
        <p:nvSpPr>
          <p:cNvPr id="38914" name="Rectangle 3"/>
          <p:cNvSpPr>
            <a:spLocks noGrp="1" noChangeArrowheads="1"/>
          </p:cNvSpPr>
          <p:nvPr>
            <p:ph idx="1"/>
          </p:nvPr>
        </p:nvSpPr>
        <p:spPr>
          <a:xfrm>
            <a:off x="1447800" y="1524000"/>
            <a:ext cx="7391400" cy="2971800"/>
          </a:xfrm>
        </p:spPr>
        <p:txBody>
          <a:bodyPr/>
          <a:lstStyle/>
          <a:p>
            <a:r>
              <a:rPr lang="en-US" dirty="0"/>
              <a:t>Is one or more column(s) of a relation that </a:t>
            </a:r>
            <a:r>
              <a:rPr lang="en-US" u="sng" dirty="0">
                <a:solidFill>
                  <a:schemeClr val="accent1">
                    <a:lumMod val="50000"/>
                  </a:schemeClr>
                </a:solidFill>
              </a:rPr>
              <a:t>uniquely identifies </a:t>
            </a:r>
            <a:r>
              <a:rPr lang="en-US" dirty="0"/>
              <a:t>a row.</a:t>
            </a:r>
          </a:p>
          <a:p>
            <a:r>
              <a:rPr lang="en-US" dirty="0"/>
              <a:t>Must have a different value for each record</a:t>
            </a:r>
          </a:p>
          <a:p>
            <a:r>
              <a:rPr lang="en-US" u="sng" dirty="0">
                <a:solidFill>
                  <a:schemeClr val="accent1">
                    <a:lumMod val="50000"/>
                  </a:schemeClr>
                </a:solidFill>
              </a:rPr>
              <a:t>Cannot be NULL</a:t>
            </a:r>
          </a:p>
          <a:p>
            <a:r>
              <a:rPr lang="en-US" dirty="0"/>
              <a:t>Do not use a person’s name as the key</a:t>
            </a:r>
          </a:p>
          <a:p>
            <a:r>
              <a:rPr lang="en-US" dirty="0"/>
              <a:t>Social Security or some other unique code (such as EmployeeID) is better</a:t>
            </a:r>
          </a:p>
        </p:txBody>
      </p:sp>
      <p:sp>
        <p:nvSpPr>
          <p:cNvPr id="38916" name="Slide Number Placeholder 2"/>
          <p:cNvSpPr>
            <a:spLocks noGrp="1"/>
          </p:cNvSpPr>
          <p:nvPr>
            <p:ph type="sldNum" sz="quarter" idx="11"/>
          </p:nvPr>
        </p:nvSpPr>
        <p:spPr>
          <a:noFill/>
        </p:spPr>
        <p:txBody>
          <a:bodyPr/>
          <a:lstStyle/>
          <a:p>
            <a:r>
              <a:rPr lang="en-US" dirty="0">
                <a:cs typeface="Arial" charset="0"/>
              </a:rPr>
              <a:t>2-</a:t>
            </a:r>
            <a:fld id="{1745FF24-E1B4-448F-89C7-6D59388A8DB3}" type="slidenum">
              <a:rPr lang="en-US">
                <a:cs typeface="Arial" charset="0"/>
              </a:rPr>
              <a:pPr/>
              <a:t>19</a:t>
            </a:fld>
            <a:endParaRPr lang="en-US" dirty="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1522413" y="274638"/>
            <a:ext cx="7164387" cy="1096962"/>
          </a:xfrm>
        </p:spPr>
        <p:txBody>
          <a:bodyPr/>
          <a:lstStyle/>
          <a:p>
            <a:r>
              <a:rPr lang="en-US" dirty="0"/>
              <a:t>Chapter Objectives</a:t>
            </a:r>
          </a:p>
        </p:txBody>
      </p:sp>
      <p:sp>
        <p:nvSpPr>
          <p:cNvPr id="20482" name="Rectangle 3"/>
          <p:cNvSpPr>
            <a:spLocks noGrp="1" noChangeArrowheads="1"/>
          </p:cNvSpPr>
          <p:nvPr>
            <p:ph idx="1"/>
          </p:nvPr>
        </p:nvSpPr>
        <p:spPr>
          <a:xfrm>
            <a:off x="1524000" y="1676400"/>
            <a:ext cx="7467600" cy="4419600"/>
          </a:xfrm>
        </p:spPr>
        <p:txBody>
          <a:bodyPr/>
          <a:lstStyle/>
          <a:p>
            <a:pPr>
              <a:lnSpc>
                <a:spcPct val="90000"/>
              </a:lnSpc>
            </a:pPr>
            <a:r>
              <a:rPr lang="en-US" sz="2400" dirty="0"/>
              <a:t>Learn the conceptual foundation of the relational model</a:t>
            </a:r>
          </a:p>
          <a:p>
            <a:pPr>
              <a:lnSpc>
                <a:spcPct val="90000"/>
              </a:lnSpc>
            </a:pPr>
            <a:r>
              <a:rPr lang="en-US" sz="2400" dirty="0"/>
              <a:t>Understand how relations differ from nonrelational tables</a:t>
            </a:r>
          </a:p>
          <a:p>
            <a:pPr>
              <a:lnSpc>
                <a:spcPct val="90000"/>
              </a:lnSpc>
            </a:pPr>
            <a:r>
              <a:rPr lang="en-US" sz="2400" dirty="0"/>
              <a:t>Learn basic relational terminology</a:t>
            </a:r>
          </a:p>
          <a:p>
            <a:pPr>
              <a:lnSpc>
                <a:spcPct val="90000"/>
              </a:lnSpc>
            </a:pPr>
            <a:r>
              <a:rPr lang="en-US" sz="2400" dirty="0"/>
              <a:t>Learn the meaning and importance of keys, foreign keys, and related terminology </a:t>
            </a:r>
          </a:p>
          <a:p>
            <a:pPr>
              <a:lnSpc>
                <a:spcPct val="90000"/>
              </a:lnSpc>
            </a:pPr>
            <a:r>
              <a:rPr lang="en-US" sz="2400" dirty="0"/>
              <a:t>Understand how foreign keys represent relationships</a:t>
            </a:r>
          </a:p>
          <a:p>
            <a:pPr>
              <a:lnSpc>
                <a:spcPct val="90000"/>
              </a:lnSpc>
            </a:pPr>
            <a:r>
              <a:rPr lang="en-US" sz="2400" dirty="0"/>
              <a:t>Learn the purpose and use of surrogate keys (auto-generated primary keys)</a:t>
            </a:r>
          </a:p>
          <a:p>
            <a:pPr marL="0" indent="0">
              <a:lnSpc>
                <a:spcPct val="90000"/>
              </a:lnSpc>
              <a:buNone/>
            </a:pPr>
            <a:endParaRPr lang="en-US" sz="2400" dirty="0"/>
          </a:p>
          <a:p>
            <a:pPr>
              <a:lnSpc>
                <a:spcPct val="90000"/>
              </a:lnSpc>
              <a:buFontTx/>
              <a:buNone/>
            </a:pPr>
            <a:endParaRPr lang="en-US" sz="2400" dirty="0"/>
          </a:p>
        </p:txBody>
      </p:sp>
      <p:sp>
        <p:nvSpPr>
          <p:cNvPr id="20484" name="Slide Number Placeholder 2"/>
          <p:cNvSpPr>
            <a:spLocks noGrp="1"/>
          </p:cNvSpPr>
          <p:nvPr>
            <p:ph type="sldNum" sz="quarter" idx="11"/>
          </p:nvPr>
        </p:nvSpPr>
        <p:spPr>
          <a:noFill/>
        </p:spPr>
        <p:txBody>
          <a:bodyPr/>
          <a:lstStyle/>
          <a:p>
            <a:r>
              <a:rPr lang="en-US" dirty="0">
                <a:cs typeface="Arial" charset="0"/>
              </a:rPr>
              <a:t>2-</a:t>
            </a:r>
            <a:fld id="{9391B443-9CB6-45F7-927C-FC911D14AE7C}" type="slidenum">
              <a:rPr lang="en-US">
                <a:cs typeface="Arial" charset="0"/>
              </a:rPr>
              <a:pPr/>
              <a:t>2</a:t>
            </a:fld>
            <a:endParaRPr lang="en-US" dirty="0">
              <a:cs typeface="Arial"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a:t>Key or Primary Key</a:t>
            </a:r>
          </a:p>
        </p:txBody>
      </p:sp>
      <p:sp>
        <p:nvSpPr>
          <p:cNvPr id="30749" name="Slide Number Placeholder 2"/>
          <p:cNvSpPr>
            <a:spLocks noGrp="1"/>
          </p:cNvSpPr>
          <p:nvPr>
            <p:ph type="sldNum" sz="quarter" idx="11"/>
          </p:nvPr>
        </p:nvSpPr>
        <p:spPr>
          <a:noFill/>
        </p:spPr>
        <p:txBody>
          <a:bodyPr/>
          <a:lstStyle/>
          <a:p>
            <a:r>
              <a:rPr lang="en-US" dirty="0">
                <a:cs typeface="Arial" charset="0"/>
              </a:rPr>
              <a:t>2-</a:t>
            </a:r>
            <a:fld id="{0AD4E9E5-11C5-4B1E-A34D-01091B7D7029}" type="slidenum">
              <a:rPr lang="en-US">
                <a:cs typeface="Arial" charset="0"/>
              </a:rPr>
              <a:pPr/>
              <a:t>20</a:t>
            </a:fld>
            <a:endParaRPr lang="en-US" dirty="0">
              <a:cs typeface="Arial" charset="0"/>
            </a:endParaRPr>
          </a:p>
        </p:txBody>
      </p:sp>
      <p:graphicFrame>
        <p:nvGraphicFramePr>
          <p:cNvPr id="23589" name="Group 37"/>
          <p:cNvGraphicFramePr>
            <a:graphicFrameLocks noGrp="1"/>
          </p:cNvGraphicFramePr>
          <p:nvPr/>
        </p:nvGraphicFramePr>
        <p:xfrm>
          <a:off x="1524000" y="2362200"/>
          <a:ext cx="7391400" cy="2590800"/>
        </p:xfrm>
        <a:graphic>
          <a:graphicData uri="http://schemas.openxmlformats.org/drawingml/2006/table">
            <a:tbl>
              <a:tblPr/>
              <a:tblGrid>
                <a:gridCol w="3252788">
                  <a:extLst>
                    <a:ext uri="{9D8B030D-6E8A-4147-A177-3AD203B41FA5}">
                      <a16:colId xmlns:a16="http://schemas.microsoft.com/office/drawing/2014/main" val="20000"/>
                    </a:ext>
                  </a:extLst>
                </a:gridCol>
                <a:gridCol w="2005012">
                  <a:extLst>
                    <a:ext uri="{9D8B030D-6E8A-4147-A177-3AD203B41FA5}">
                      <a16:colId xmlns:a16="http://schemas.microsoft.com/office/drawing/2014/main" val="20001"/>
                    </a:ext>
                  </a:extLst>
                </a:gridCol>
                <a:gridCol w="2133600">
                  <a:extLst>
                    <a:ext uri="{9D8B030D-6E8A-4147-A177-3AD203B41FA5}">
                      <a16:colId xmlns:a16="http://schemas.microsoft.com/office/drawing/2014/main" val="20002"/>
                    </a:ext>
                  </a:extLst>
                </a:gridCol>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EmployeeNumber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FirstName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LastName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extLst>
                  <a:ext uri="{0D108BD9-81ED-4DB2-BD59-A6C34878D82A}">
                    <a16:rowId xmlns:a16="http://schemas.microsoft.com/office/drawing/2014/main" val="10000"/>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Mary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Abernathy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Jerry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Cadley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Alex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Copley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Megan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Jackson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94D98B9D-0289-40A5-A7E8-E7A91A7C7E4F}"/>
              </a:ext>
            </a:extLst>
          </p:cNvPr>
          <p:cNvSpPr txBox="1"/>
          <p:nvPr/>
        </p:nvSpPr>
        <p:spPr>
          <a:xfrm>
            <a:off x="1751414" y="5511910"/>
            <a:ext cx="2417650" cy="584775"/>
          </a:xfrm>
          <a:prstGeom prst="rect">
            <a:avLst/>
          </a:prstGeom>
          <a:noFill/>
        </p:spPr>
        <p:txBody>
          <a:bodyPr wrap="none" rtlCol="0">
            <a:spAutoFit/>
          </a:bodyPr>
          <a:lstStyle/>
          <a:p>
            <a:r>
              <a:rPr lang="en-US" sz="3200" dirty="0">
                <a:solidFill>
                  <a:srgbClr val="3366CC"/>
                </a:solidFill>
                <a:latin typeface="+mj-lt"/>
                <a:ea typeface="+mj-ea"/>
                <a:cs typeface="+mj-cs"/>
              </a:rPr>
              <a:t>Primary Key</a:t>
            </a:r>
          </a:p>
        </p:txBody>
      </p:sp>
      <p:cxnSp>
        <p:nvCxnSpPr>
          <p:cNvPr id="4" name="Straight Arrow Connector 3">
            <a:extLst>
              <a:ext uri="{FF2B5EF4-FFF2-40B4-BE49-F238E27FC236}">
                <a16:creationId xmlns:a16="http://schemas.microsoft.com/office/drawing/2014/main" id="{0B4B16D4-59CE-496A-97B1-822B960F8021}"/>
              </a:ext>
            </a:extLst>
          </p:cNvPr>
          <p:cNvCxnSpPr>
            <a:cxnSpLocks/>
            <a:stCxn id="2" idx="0"/>
          </p:cNvCxnSpPr>
          <p:nvPr/>
        </p:nvCxnSpPr>
        <p:spPr>
          <a:xfrm flipV="1">
            <a:off x="2960239" y="4978510"/>
            <a:ext cx="6927" cy="533400"/>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C552115-FF1E-46A3-844D-A8C76BDC564B}"/>
              </a:ext>
            </a:extLst>
          </p:cNvPr>
          <p:cNvCxnSpPr>
            <a:cxnSpLocks/>
          </p:cNvCxnSpPr>
          <p:nvPr/>
        </p:nvCxnSpPr>
        <p:spPr>
          <a:xfrm flipV="1">
            <a:off x="7669662" y="4953001"/>
            <a:ext cx="0" cy="685799"/>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6DD7816-7193-46ED-8DCE-CADA6215E0DC}"/>
              </a:ext>
            </a:extLst>
          </p:cNvPr>
          <p:cNvSpPr txBox="1"/>
          <p:nvPr/>
        </p:nvSpPr>
        <p:spPr>
          <a:xfrm>
            <a:off x="5067300" y="5521146"/>
            <a:ext cx="4224233" cy="1200329"/>
          </a:xfrm>
          <a:prstGeom prst="rect">
            <a:avLst/>
          </a:prstGeom>
          <a:noFill/>
        </p:spPr>
        <p:txBody>
          <a:bodyPr wrap="none" rtlCol="0">
            <a:spAutoFit/>
          </a:bodyPr>
          <a:lstStyle/>
          <a:p>
            <a:r>
              <a:rPr lang="en-US" sz="2400" dirty="0">
                <a:solidFill>
                  <a:srgbClr val="3366CC"/>
                </a:solidFill>
                <a:latin typeface="+mj-lt"/>
                <a:ea typeface="+mj-ea"/>
                <a:cs typeface="+mj-cs"/>
              </a:rPr>
              <a:t>Cannot be Primary Key</a:t>
            </a:r>
          </a:p>
          <a:p>
            <a:r>
              <a:rPr lang="en-US" sz="2400" dirty="0">
                <a:solidFill>
                  <a:srgbClr val="3366CC"/>
                </a:solidFill>
                <a:latin typeface="+mj-lt"/>
                <a:ea typeface="+mj-ea"/>
                <a:cs typeface="+mj-cs"/>
              </a:rPr>
              <a:t>because there could be</a:t>
            </a:r>
          </a:p>
          <a:p>
            <a:r>
              <a:rPr lang="en-US" sz="2400" dirty="0">
                <a:solidFill>
                  <a:srgbClr val="3366CC"/>
                </a:solidFill>
                <a:latin typeface="+mj-lt"/>
                <a:ea typeface="+mj-ea"/>
                <a:cs typeface="+mj-cs"/>
              </a:rPr>
              <a:t>duplicate first and last names</a:t>
            </a:r>
          </a:p>
        </p:txBody>
      </p:sp>
      <p:cxnSp>
        <p:nvCxnSpPr>
          <p:cNvPr id="12" name="Straight Arrow Connector 11">
            <a:extLst>
              <a:ext uri="{FF2B5EF4-FFF2-40B4-BE49-F238E27FC236}">
                <a16:creationId xmlns:a16="http://schemas.microsoft.com/office/drawing/2014/main" id="{22AA6BD0-347B-4EFF-B305-AC5BC4CBDF27}"/>
              </a:ext>
            </a:extLst>
          </p:cNvPr>
          <p:cNvCxnSpPr>
            <a:cxnSpLocks/>
          </p:cNvCxnSpPr>
          <p:nvPr/>
        </p:nvCxnSpPr>
        <p:spPr>
          <a:xfrm flipV="1">
            <a:off x="5562600" y="4953001"/>
            <a:ext cx="0" cy="685799"/>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0914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89"/>
                                        </p:tgtEl>
                                        <p:attrNameLst>
                                          <p:attrName>style.visibility</p:attrName>
                                        </p:attrNameLst>
                                      </p:cBhvr>
                                      <p:to>
                                        <p:strVal val="visible"/>
                                      </p:to>
                                    </p:set>
                                    <p:anim calcmode="lin" valueType="num">
                                      <p:cBhvr additive="base">
                                        <p:cTn id="7" dur="500" fill="hold"/>
                                        <p:tgtEl>
                                          <p:spTgt spid="23589"/>
                                        </p:tgtEl>
                                        <p:attrNameLst>
                                          <p:attrName>ppt_x</p:attrName>
                                        </p:attrNameLst>
                                      </p:cBhvr>
                                      <p:tavLst>
                                        <p:tav tm="0">
                                          <p:val>
                                            <p:strVal val="#ppt_x"/>
                                          </p:val>
                                        </p:tav>
                                        <p:tav tm="100000">
                                          <p:val>
                                            <p:strVal val="#ppt_x"/>
                                          </p:val>
                                        </p:tav>
                                      </p:tavLst>
                                    </p:anim>
                                    <p:anim calcmode="lin" valueType="num">
                                      <p:cBhvr additive="base">
                                        <p:cTn id="8" dur="500" fill="hold"/>
                                        <p:tgtEl>
                                          <p:spTgt spid="235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52087134-EC48-482E-BA2E-BECA8DE29FFD}"/>
              </a:ext>
            </a:extLst>
          </p:cNvPr>
          <p:cNvSpPr>
            <a:spLocks noGrp="1"/>
          </p:cNvSpPr>
          <p:nvPr>
            <p:ph type="title"/>
          </p:nvPr>
        </p:nvSpPr>
        <p:spPr/>
        <p:txBody>
          <a:bodyPr/>
          <a:lstStyle/>
          <a:p>
            <a:r>
              <a:rPr lang="en-US" altLang="en-US"/>
              <a:t>Primary key is very important!</a:t>
            </a:r>
          </a:p>
        </p:txBody>
      </p:sp>
      <p:sp>
        <p:nvSpPr>
          <p:cNvPr id="3" name="Content Placeholder 2">
            <a:extLst>
              <a:ext uri="{FF2B5EF4-FFF2-40B4-BE49-F238E27FC236}">
                <a16:creationId xmlns:a16="http://schemas.microsoft.com/office/drawing/2014/main" id="{CE0CEB98-4445-4851-91AE-900074875EB5}"/>
              </a:ext>
            </a:extLst>
          </p:cNvPr>
          <p:cNvSpPr>
            <a:spLocks noGrp="1"/>
          </p:cNvSpPr>
          <p:nvPr>
            <p:ph idx="1"/>
          </p:nvPr>
        </p:nvSpPr>
        <p:spPr/>
        <p:txBody>
          <a:bodyPr/>
          <a:lstStyle/>
          <a:p>
            <a:pPr>
              <a:defRPr/>
            </a:pPr>
            <a:r>
              <a:rPr lang="en-US" dirty="0"/>
              <a:t>Two things must be true:</a:t>
            </a:r>
          </a:p>
          <a:p>
            <a:pPr marL="971550" lvl="1" indent="-514350">
              <a:buFont typeface="+mj-lt"/>
              <a:buAutoNum type="arabicParenR"/>
              <a:defRPr/>
            </a:pPr>
            <a:r>
              <a:rPr lang="en-US" dirty="0"/>
              <a:t>All primary key values must be unique within the table</a:t>
            </a:r>
          </a:p>
          <a:p>
            <a:pPr marL="971550" lvl="1" indent="-514350">
              <a:buFont typeface="+mj-lt"/>
              <a:buAutoNum type="arabicParenR"/>
              <a:defRPr/>
            </a:pPr>
            <a:r>
              <a:rPr lang="en-US" dirty="0"/>
              <a:t>NULL values are not permitted in any part of the primary key</a:t>
            </a:r>
          </a:p>
          <a:p>
            <a:pPr marL="571500" indent="-514350">
              <a:defRPr/>
            </a:pPr>
            <a:r>
              <a:rPr lang="en-US" dirty="0"/>
              <a:t>This is called </a:t>
            </a:r>
            <a:r>
              <a:rPr lang="en-US" i="1" u="sng" dirty="0">
                <a:solidFill>
                  <a:srgbClr val="C00000"/>
                </a:solidFill>
              </a:rPr>
              <a:t>entity integrity</a:t>
            </a:r>
          </a:p>
        </p:txBody>
      </p:sp>
    </p:spTree>
    <p:extLst>
      <p:ext uri="{BB962C8B-B14F-4D97-AF65-F5344CB8AC3E}">
        <p14:creationId xmlns:p14="http://schemas.microsoft.com/office/powerpoint/2010/main" val="3300154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B5931-7154-44E0-A754-DE2C7253F0E8}"/>
              </a:ext>
            </a:extLst>
          </p:cNvPr>
          <p:cNvSpPr>
            <a:spLocks noGrp="1"/>
          </p:cNvSpPr>
          <p:nvPr>
            <p:ph type="title"/>
          </p:nvPr>
        </p:nvSpPr>
        <p:spPr/>
        <p:txBody>
          <a:bodyPr/>
          <a:lstStyle/>
          <a:p>
            <a:r>
              <a:rPr lang="en-US" dirty="0"/>
              <a:t>Relation Scheme</a:t>
            </a:r>
          </a:p>
        </p:txBody>
      </p:sp>
      <p:sp>
        <p:nvSpPr>
          <p:cNvPr id="5" name="Content Placeholder 4">
            <a:extLst>
              <a:ext uri="{FF2B5EF4-FFF2-40B4-BE49-F238E27FC236}">
                <a16:creationId xmlns:a16="http://schemas.microsoft.com/office/drawing/2014/main" id="{03E89F11-5C4B-46F5-B039-C75895662EA1}"/>
              </a:ext>
            </a:extLst>
          </p:cNvPr>
          <p:cNvSpPr>
            <a:spLocks noGrp="1"/>
          </p:cNvSpPr>
          <p:nvPr>
            <p:ph idx="1"/>
          </p:nvPr>
        </p:nvSpPr>
        <p:spPr>
          <a:xfrm>
            <a:off x="1143000" y="1600200"/>
            <a:ext cx="8001000" cy="4648200"/>
          </a:xfrm>
        </p:spPr>
        <p:txBody>
          <a:bodyPr/>
          <a:lstStyle/>
          <a:p>
            <a:r>
              <a:rPr lang="en-US" altLang="en-US" u="sng" dirty="0">
                <a:solidFill>
                  <a:schemeClr val="accent1">
                    <a:lumMod val="50000"/>
                  </a:schemeClr>
                </a:solidFill>
              </a:rPr>
              <a:t>High-level description </a:t>
            </a:r>
            <a:r>
              <a:rPr lang="en-US" altLang="en-US" dirty="0"/>
              <a:t>of the relation</a:t>
            </a:r>
          </a:p>
          <a:p>
            <a:r>
              <a:rPr lang="en-US" altLang="en-US" dirty="0"/>
              <a:t>Includes the relation name, along with the attributes</a:t>
            </a:r>
          </a:p>
          <a:p>
            <a:r>
              <a:rPr lang="en-US" altLang="en-US" dirty="0"/>
              <a:t>Example:</a:t>
            </a:r>
            <a:br>
              <a:rPr lang="en-US" altLang="en-US" dirty="0"/>
            </a:br>
            <a:r>
              <a:rPr lang="en-US" altLang="en-US" dirty="0">
                <a:solidFill>
                  <a:schemeClr val="accent1">
                    <a:lumMod val="50000"/>
                  </a:schemeClr>
                </a:solidFill>
              </a:rPr>
              <a:t>EMPLOYEE (</a:t>
            </a:r>
            <a:r>
              <a:rPr lang="en-US" altLang="en-US" u="sng" dirty="0">
                <a:solidFill>
                  <a:schemeClr val="accent1">
                    <a:lumMod val="50000"/>
                  </a:schemeClr>
                </a:solidFill>
              </a:rPr>
              <a:t>EmployeeNumber, </a:t>
            </a:r>
            <a:r>
              <a:rPr lang="en-US" altLang="en-US" dirty="0">
                <a:solidFill>
                  <a:schemeClr val="accent1">
                    <a:lumMod val="50000"/>
                  </a:schemeClr>
                </a:solidFill>
              </a:rPr>
              <a:t>FirstName, LastName)</a:t>
            </a:r>
          </a:p>
          <a:p>
            <a:r>
              <a:rPr lang="en-US" altLang="en-US" dirty="0"/>
              <a:t>Underline the primary key</a:t>
            </a:r>
          </a:p>
          <a:p>
            <a:r>
              <a:rPr lang="en-US" altLang="en-US" dirty="0"/>
              <a:t>Put tablename in all Caps</a:t>
            </a:r>
          </a:p>
        </p:txBody>
      </p:sp>
      <p:sp>
        <p:nvSpPr>
          <p:cNvPr id="4" name="Slide Number Placeholder 3">
            <a:extLst>
              <a:ext uri="{FF2B5EF4-FFF2-40B4-BE49-F238E27FC236}">
                <a16:creationId xmlns:a16="http://schemas.microsoft.com/office/drawing/2014/main" id="{687BB46F-436B-4FA1-8A81-594C52588562}"/>
              </a:ext>
            </a:extLst>
          </p:cNvPr>
          <p:cNvSpPr>
            <a:spLocks noGrp="1"/>
          </p:cNvSpPr>
          <p:nvPr>
            <p:ph type="sldNum" sz="quarter" idx="11"/>
          </p:nvPr>
        </p:nvSpPr>
        <p:spPr/>
        <p:txBody>
          <a:bodyPr/>
          <a:lstStyle/>
          <a:p>
            <a:pPr>
              <a:defRPr/>
            </a:pPr>
            <a:r>
              <a:rPr lang="en-US"/>
              <a:t>2-</a:t>
            </a:r>
            <a:fld id="{3F2D2544-69D1-4A5E-B47A-C169B97979B4}" type="slidenum">
              <a:rPr lang="en-US" smtClean="0"/>
              <a:pPr>
                <a:defRPr/>
              </a:pPr>
              <a:t>22</a:t>
            </a:fld>
            <a:endParaRPr lang="en-US" dirty="0"/>
          </a:p>
        </p:txBody>
      </p:sp>
    </p:spTree>
    <p:extLst>
      <p:ext uri="{BB962C8B-B14F-4D97-AF65-F5344CB8AC3E}">
        <p14:creationId xmlns:p14="http://schemas.microsoft.com/office/powerpoint/2010/main" val="8765463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D2E1A-FC33-4519-A29B-93B2E4E254FE}"/>
              </a:ext>
            </a:extLst>
          </p:cNvPr>
          <p:cNvSpPr>
            <a:spLocks noGrp="1"/>
          </p:cNvSpPr>
          <p:nvPr>
            <p:ph type="title"/>
          </p:nvPr>
        </p:nvSpPr>
        <p:spPr/>
        <p:txBody>
          <a:bodyPr/>
          <a:lstStyle/>
          <a:p>
            <a:r>
              <a:rPr lang="en-US" dirty="0"/>
              <a:t>Write the scheme for this relation called ORDER:</a:t>
            </a:r>
          </a:p>
        </p:txBody>
      </p:sp>
      <p:sp>
        <p:nvSpPr>
          <p:cNvPr id="4" name="Slide Number Placeholder 3">
            <a:extLst>
              <a:ext uri="{FF2B5EF4-FFF2-40B4-BE49-F238E27FC236}">
                <a16:creationId xmlns:a16="http://schemas.microsoft.com/office/drawing/2014/main" id="{6C99A624-BD07-478A-8BCA-D808FB41FF05}"/>
              </a:ext>
            </a:extLst>
          </p:cNvPr>
          <p:cNvSpPr>
            <a:spLocks noGrp="1"/>
          </p:cNvSpPr>
          <p:nvPr>
            <p:ph type="sldNum" sz="quarter" idx="11"/>
          </p:nvPr>
        </p:nvSpPr>
        <p:spPr/>
        <p:txBody>
          <a:bodyPr/>
          <a:lstStyle/>
          <a:p>
            <a:pPr>
              <a:defRPr/>
            </a:pPr>
            <a:r>
              <a:rPr lang="en-US"/>
              <a:t>2-</a:t>
            </a:r>
            <a:fld id="{0EE97FFF-F776-4BF4-92B2-CADF540CBD96}" type="slidenum">
              <a:rPr lang="en-US" smtClean="0"/>
              <a:pPr>
                <a:defRPr/>
              </a:pPr>
              <a:t>23</a:t>
            </a:fld>
            <a:endParaRPr lang="en-US" dirty="0"/>
          </a:p>
        </p:txBody>
      </p:sp>
      <p:pic>
        <p:nvPicPr>
          <p:cNvPr id="5" name="Picture 4">
            <a:extLst>
              <a:ext uri="{FF2B5EF4-FFF2-40B4-BE49-F238E27FC236}">
                <a16:creationId xmlns:a16="http://schemas.microsoft.com/office/drawing/2014/main" id="{2710ECEE-E026-4E3C-8F35-5276B514FA43}"/>
              </a:ext>
            </a:extLst>
          </p:cNvPr>
          <p:cNvPicPr>
            <a:picLocks noChangeAspect="1"/>
          </p:cNvPicPr>
          <p:nvPr/>
        </p:nvPicPr>
        <p:blipFill>
          <a:blip r:embed="rId2"/>
          <a:stretch>
            <a:fillRect/>
          </a:stretch>
        </p:blipFill>
        <p:spPr>
          <a:xfrm>
            <a:off x="1424709" y="1676400"/>
            <a:ext cx="7211208" cy="1300162"/>
          </a:xfrm>
          <a:prstGeom prst="rect">
            <a:avLst/>
          </a:prstGeom>
        </p:spPr>
      </p:pic>
    </p:spTree>
    <p:extLst>
      <p:ext uri="{BB962C8B-B14F-4D97-AF65-F5344CB8AC3E}">
        <p14:creationId xmlns:p14="http://schemas.microsoft.com/office/powerpoint/2010/main" val="3492914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D2E1A-FC33-4519-A29B-93B2E4E254FE}"/>
              </a:ext>
            </a:extLst>
          </p:cNvPr>
          <p:cNvSpPr>
            <a:spLocks noGrp="1"/>
          </p:cNvSpPr>
          <p:nvPr>
            <p:ph type="title"/>
          </p:nvPr>
        </p:nvSpPr>
        <p:spPr/>
        <p:txBody>
          <a:bodyPr/>
          <a:lstStyle/>
          <a:p>
            <a:r>
              <a:rPr lang="en-US" dirty="0"/>
              <a:t>Write the scheme for this relation called ORDER:</a:t>
            </a:r>
          </a:p>
        </p:txBody>
      </p:sp>
      <p:sp>
        <p:nvSpPr>
          <p:cNvPr id="3" name="Content Placeholder 2">
            <a:extLst>
              <a:ext uri="{FF2B5EF4-FFF2-40B4-BE49-F238E27FC236}">
                <a16:creationId xmlns:a16="http://schemas.microsoft.com/office/drawing/2014/main" id="{F0109B57-1023-4E21-8078-6F342DDCFAB9}"/>
              </a:ext>
            </a:extLst>
          </p:cNvPr>
          <p:cNvSpPr>
            <a:spLocks noGrp="1"/>
          </p:cNvSpPr>
          <p:nvPr>
            <p:ph idx="1"/>
          </p:nvPr>
        </p:nvSpPr>
        <p:spPr/>
        <p:txBody>
          <a:bodyPr/>
          <a:lstStyle/>
          <a:p>
            <a:endParaRPr lang="en-US" dirty="0"/>
          </a:p>
          <a:p>
            <a:endParaRPr lang="en-US" dirty="0"/>
          </a:p>
          <a:p>
            <a:endParaRPr lang="en-US" dirty="0"/>
          </a:p>
          <a:p>
            <a:pPr marL="0" indent="0">
              <a:buNone/>
            </a:pPr>
            <a:r>
              <a:rPr lang="en-US" dirty="0"/>
              <a:t>ORDER(</a:t>
            </a:r>
            <a:r>
              <a:rPr lang="en-US" u="sng" dirty="0"/>
              <a:t>OrderNum</a:t>
            </a:r>
            <a:r>
              <a:rPr lang="en-US" dirty="0"/>
              <a:t>, CustomerNum, Paid, InvoiceAmt, BillingDate)</a:t>
            </a:r>
          </a:p>
        </p:txBody>
      </p:sp>
      <p:sp>
        <p:nvSpPr>
          <p:cNvPr id="4" name="Slide Number Placeholder 3">
            <a:extLst>
              <a:ext uri="{FF2B5EF4-FFF2-40B4-BE49-F238E27FC236}">
                <a16:creationId xmlns:a16="http://schemas.microsoft.com/office/drawing/2014/main" id="{6C99A624-BD07-478A-8BCA-D808FB41FF05}"/>
              </a:ext>
            </a:extLst>
          </p:cNvPr>
          <p:cNvSpPr>
            <a:spLocks noGrp="1"/>
          </p:cNvSpPr>
          <p:nvPr>
            <p:ph type="sldNum" sz="quarter" idx="11"/>
          </p:nvPr>
        </p:nvSpPr>
        <p:spPr/>
        <p:txBody>
          <a:bodyPr/>
          <a:lstStyle/>
          <a:p>
            <a:pPr>
              <a:defRPr/>
            </a:pPr>
            <a:r>
              <a:rPr lang="en-US"/>
              <a:t>2-</a:t>
            </a:r>
            <a:fld id="{0EE97FFF-F776-4BF4-92B2-CADF540CBD96}" type="slidenum">
              <a:rPr lang="en-US" smtClean="0"/>
              <a:pPr>
                <a:defRPr/>
              </a:pPr>
              <a:t>24</a:t>
            </a:fld>
            <a:endParaRPr lang="en-US" dirty="0"/>
          </a:p>
        </p:txBody>
      </p:sp>
      <p:pic>
        <p:nvPicPr>
          <p:cNvPr id="5" name="Picture 4">
            <a:extLst>
              <a:ext uri="{FF2B5EF4-FFF2-40B4-BE49-F238E27FC236}">
                <a16:creationId xmlns:a16="http://schemas.microsoft.com/office/drawing/2014/main" id="{2710ECEE-E026-4E3C-8F35-5276B514FA43}"/>
              </a:ext>
            </a:extLst>
          </p:cNvPr>
          <p:cNvPicPr>
            <a:picLocks noChangeAspect="1"/>
          </p:cNvPicPr>
          <p:nvPr/>
        </p:nvPicPr>
        <p:blipFill>
          <a:blip r:embed="rId2"/>
          <a:stretch>
            <a:fillRect/>
          </a:stretch>
        </p:blipFill>
        <p:spPr>
          <a:xfrm>
            <a:off x="1424709" y="1676400"/>
            <a:ext cx="7211208" cy="1300162"/>
          </a:xfrm>
          <a:prstGeom prst="rect">
            <a:avLst/>
          </a:prstGeom>
        </p:spPr>
      </p:pic>
    </p:spTree>
    <p:extLst>
      <p:ext uri="{BB962C8B-B14F-4D97-AF65-F5344CB8AC3E}">
        <p14:creationId xmlns:p14="http://schemas.microsoft.com/office/powerpoint/2010/main" val="593797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8CBB8-5186-4324-94C0-1E05D3CE4BA6}"/>
              </a:ext>
            </a:extLst>
          </p:cNvPr>
          <p:cNvSpPr>
            <a:spLocks noGrp="1"/>
          </p:cNvSpPr>
          <p:nvPr>
            <p:ph type="title"/>
          </p:nvPr>
        </p:nvSpPr>
        <p:spPr/>
        <p:txBody>
          <a:bodyPr/>
          <a:lstStyle/>
          <a:p>
            <a:r>
              <a:rPr lang="en-US" dirty="0"/>
              <a:t>Schema</a:t>
            </a:r>
          </a:p>
        </p:txBody>
      </p:sp>
      <p:sp>
        <p:nvSpPr>
          <p:cNvPr id="3" name="Content Placeholder 2">
            <a:extLst>
              <a:ext uri="{FF2B5EF4-FFF2-40B4-BE49-F238E27FC236}">
                <a16:creationId xmlns:a16="http://schemas.microsoft.com/office/drawing/2014/main" id="{DEB1DAE2-C756-4EDE-A658-315690DDF4B8}"/>
              </a:ext>
            </a:extLst>
          </p:cNvPr>
          <p:cNvSpPr>
            <a:spLocks noGrp="1"/>
          </p:cNvSpPr>
          <p:nvPr>
            <p:ph idx="1"/>
          </p:nvPr>
        </p:nvSpPr>
        <p:spPr>
          <a:xfrm>
            <a:off x="1219200" y="1600200"/>
            <a:ext cx="7848600" cy="4648200"/>
          </a:xfrm>
        </p:spPr>
        <p:txBody>
          <a:bodyPr/>
          <a:lstStyle/>
          <a:p>
            <a:r>
              <a:rPr lang="en-US" u="sng" dirty="0">
                <a:solidFill>
                  <a:schemeClr val="accent1">
                    <a:lumMod val="50000"/>
                  </a:schemeClr>
                </a:solidFill>
              </a:rPr>
              <a:t>All the schemes </a:t>
            </a:r>
            <a:r>
              <a:rPr lang="en-US" dirty="0"/>
              <a:t>for a set of tables making up a single database application</a:t>
            </a:r>
          </a:p>
          <a:p>
            <a:r>
              <a:rPr lang="en-US" dirty="0"/>
              <a:t>Example:</a:t>
            </a:r>
          </a:p>
          <a:p>
            <a:pPr marL="400050" lvl="1" indent="0">
              <a:buNone/>
            </a:pPr>
            <a:r>
              <a:rPr lang="en-US" sz="2400" dirty="0"/>
              <a:t>CUSTOMER(</a:t>
            </a:r>
            <a:r>
              <a:rPr lang="en-US" sz="2400" u="sng" dirty="0"/>
              <a:t>CustomerID</a:t>
            </a:r>
            <a:r>
              <a:rPr lang="en-US" sz="2400" dirty="0"/>
              <a:t>, FirstName, LastName, Address)</a:t>
            </a:r>
            <a:br>
              <a:rPr lang="en-US" sz="2400" dirty="0"/>
            </a:br>
            <a:endParaRPr lang="en-US" sz="2400" dirty="0"/>
          </a:p>
          <a:p>
            <a:pPr marL="400050" lvl="1" indent="0">
              <a:buNone/>
            </a:pPr>
            <a:r>
              <a:rPr lang="en-US" sz="2400" dirty="0"/>
              <a:t>ORDER(</a:t>
            </a:r>
            <a:r>
              <a:rPr lang="en-US" sz="2400" u="sng" dirty="0"/>
              <a:t>OrderNum</a:t>
            </a:r>
            <a:r>
              <a:rPr lang="en-US" sz="2400" dirty="0"/>
              <a:t>, CustomerNum, Paid, InvoiceAmt, BillingDate)</a:t>
            </a:r>
            <a:br>
              <a:rPr lang="en-US" sz="2400" dirty="0"/>
            </a:br>
            <a:endParaRPr lang="en-US" sz="2400" dirty="0"/>
          </a:p>
          <a:p>
            <a:pPr marL="400050" lvl="1" indent="0">
              <a:buNone/>
            </a:pPr>
            <a:r>
              <a:rPr lang="en-US" sz="2400" dirty="0"/>
              <a:t>EMPLOYEE(</a:t>
            </a:r>
            <a:r>
              <a:rPr lang="en-US" sz="2400" u="sng" dirty="0"/>
              <a:t>EmployeeID</a:t>
            </a:r>
            <a:r>
              <a:rPr lang="en-US" sz="2400" dirty="0"/>
              <a:t>, Firstname, LastName)</a:t>
            </a:r>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9E02E5AC-75A8-4F4B-8C43-C091DDFB2DAB}"/>
              </a:ext>
            </a:extLst>
          </p:cNvPr>
          <p:cNvSpPr>
            <a:spLocks noGrp="1"/>
          </p:cNvSpPr>
          <p:nvPr>
            <p:ph type="sldNum" sz="quarter" idx="11"/>
          </p:nvPr>
        </p:nvSpPr>
        <p:spPr/>
        <p:txBody>
          <a:bodyPr/>
          <a:lstStyle/>
          <a:p>
            <a:pPr>
              <a:defRPr/>
            </a:pPr>
            <a:r>
              <a:rPr lang="en-US"/>
              <a:t>2-</a:t>
            </a:r>
            <a:fld id="{0EE97FFF-F776-4BF4-92B2-CADF540CBD96}" type="slidenum">
              <a:rPr lang="en-US" smtClean="0"/>
              <a:pPr>
                <a:defRPr/>
              </a:pPr>
              <a:t>25</a:t>
            </a:fld>
            <a:endParaRPr lang="en-US" dirty="0"/>
          </a:p>
        </p:txBody>
      </p:sp>
    </p:spTree>
    <p:extLst>
      <p:ext uri="{BB962C8B-B14F-4D97-AF65-F5344CB8AC3E}">
        <p14:creationId xmlns:p14="http://schemas.microsoft.com/office/powerpoint/2010/main" val="21046878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1447800" y="228600"/>
            <a:ext cx="7467600" cy="1143000"/>
          </a:xfrm>
        </p:spPr>
        <p:txBody>
          <a:bodyPr/>
          <a:lstStyle/>
          <a:p>
            <a:r>
              <a:rPr lang="en-US" dirty="0"/>
              <a:t>A Candidate Key</a:t>
            </a:r>
          </a:p>
        </p:txBody>
      </p:sp>
      <p:sp>
        <p:nvSpPr>
          <p:cNvPr id="47106" name="Rectangle 3"/>
          <p:cNvSpPr>
            <a:spLocks noGrp="1" noChangeArrowheads="1"/>
          </p:cNvSpPr>
          <p:nvPr>
            <p:ph idx="1"/>
          </p:nvPr>
        </p:nvSpPr>
        <p:spPr>
          <a:xfrm>
            <a:off x="1447800" y="1676400"/>
            <a:ext cx="7467600" cy="2652713"/>
          </a:xfrm>
        </p:spPr>
        <p:txBody>
          <a:bodyPr/>
          <a:lstStyle/>
          <a:p>
            <a:r>
              <a:rPr lang="en-US" dirty="0"/>
              <a:t>A </a:t>
            </a:r>
            <a:r>
              <a:rPr lang="en-US" b="1" dirty="0"/>
              <a:t>candidate key</a:t>
            </a:r>
            <a:r>
              <a:rPr lang="en-US" dirty="0"/>
              <a:t> is called “candidate” because it is a candidate to become the primary key.</a:t>
            </a:r>
          </a:p>
          <a:p>
            <a:r>
              <a:rPr lang="en-US" dirty="0"/>
              <a:t>A candidate key is unique for every rows in a table</a:t>
            </a:r>
          </a:p>
          <a:p>
            <a:r>
              <a:rPr lang="en-US" dirty="0"/>
              <a:t>It’s possible that a table might have more than one candidate key</a:t>
            </a:r>
          </a:p>
        </p:txBody>
      </p:sp>
      <p:sp>
        <p:nvSpPr>
          <p:cNvPr id="47108" name="Slide Number Placeholder 2"/>
          <p:cNvSpPr>
            <a:spLocks noGrp="1"/>
          </p:cNvSpPr>
          <p:nvPr>
            <p:ph type="sldNum" sz="quarter" idx="11"/>
          </p:nvPr>
        </p:nvSpPr>
        <p:spPr>
          <a:noFill/>
        </p:spPr>
        <p:txBody>
          <a:bodyPr/>
          <a:lstStyle/>
          <a:p>
            <a:r>
              <a:rPr lang="en-US" dirty="0">
                <a:cs typeface="Arial" charset="0"/>
              </a:rPr>
              <a:t>2-</a:t>
            </a:r>
            <a:fld id="{0C402F05-BC85-462E-B21E-301D004A3ADD}" type="slidenum">
              <a:rPr lang="en-US">
                <a:cs typeface="Arial" charset="0"/>
              </a:rPr>
              <a:pPr/>
              <a:t>26</a:t>
            </a:fld>
            <a:endParaRPr lang="en-US" dirty="0">
              <a:cs typeface="Arial"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2CDD0-3BB1-45A0-BB46-3E95C4A9DBF7}"/>
              </a:ext>
            </a:extLst>
          </p:cNvPr>
          <p:cNvSpPr>
            <a:spLocks noGrp="1"/>
          </p:cNvSpPr>
          <p:nvPr>
            <p:ph type="title"/>
          </p:nvPr>
        </p:nvSpPr>
        <p:spPr>
          <a:xfrm>
            <a:off x="1447800" y="274638"/>
            <a:ext cx="7696200" cy="1143000"/>
          </a:xfrm>
        </p:spPr>
        <p:txBody>
          <a:bodyPr/>
          <a:lstStyle/>
          <a:p>
            <a:r>
              <a:rPr lang="en-US" dirty="0"/>
              <a:t>What are the candidate keys?</a:t>
            </a:r>
            <a:br>
              <a:rPr lang="en-US" dirty="0"/>
            </a:br>
            <a:endParaRPr lang="en-US" dirty="0"/>
          </a:p>
        </p:txBody>
      </p:sp>
      <p:sp>
        <p:nvSpPr>
          <p:cNvPr id="3" name="Content Placeholder 2">
            <a:extLst>
              <a:ext uri="{FF2B5EF4-FFF2-40B4-BE49-F238E27FC236}">
                <a16:creationId xmlns:a16="http://schemas.microsoft.com/office/drawing/2014/main" id="{A0EADCC5-5F50-4E3C-A99C-88E2F4F2A986}"/>
              </a:ext>
            </a:extLst>
          </p:cNvPr>
          <p:cNvSpPr>
            <a:spLocks noGrp="1"/>
          </p:cNvSpPr>
          <p:nvPr>
            <p:ph idx="1"/>
          </p:nvPr>
        </p:nvSpPr>
        <p:spPr/>
        <p:txBody>
          <a:bodyPr/>
          <a:lstStyle/>
          <a:p>
            <a:pPr>
              <a:buNone/>
            </a:pPr>
            <a:r>
              <a:rPr lang="en-US" dirty="0"/>
              <a:t>EMPLOYEE(EmployeeNumber, Firstname, Lastname, SSN, Department, Email)</a:t>
            </a:r>
          </a:p>
          <a:p>
            <a:pPr>
              <a:buFontTx/>
              <a:buNone/>
            </a:pPr>
            <a:r>
              <a:rPr lang="en-US" sz="2400" dirty="0"/>
              <a:t>Business Rules:  no two employees have the same email, but when an employee is first hired, they are not assigned an email</a:t>
            </a:r>
          </a:p>
          <a:p>
            <a:pPr marL="0" indent="0">
              <a:buNone/>
            </a:pPr>
            <a:endParaRPr lang="en-US" dirty="0"/>
          </a:p>
        </p:txBody>
      </p:sp>
      <p:sp>
        <p:nvSpPr>
          <p:cNvPr id="4" name="Slide Number Placeholder 3">
            <a:extLst>
              <a:ext uri="{FF2B5EF4-FFF2-40B4-BE49-F238E27FC236}">
                <a16:creationId xmlns:a16="http://schemas.microsoft.com/office/drawing/2014/main" id="{B10FF9E9-4104-4272-9FCE-CE0A79FF4F38}"/>
              </a:ext>
            </a:extLst>
          </p:cNvPr>
          <p:cNvSpPr>
            <a:spLocks noGrp="1"/>
          </p:cNvSpPr>
          <p:nvPr>
            <p:ph type="sldNum" sz="quarter" idx="11"/>
          </p:nvPr>
        </p:nvSpPr>
        <p:spPr/>
        <p:txBody>
          <a:bodyPr/>
          <a:lstStyle/>
          <a:p>
            <a:pPr>
              <a:defRPr/>
            </a:pPr>
            <a:r>
              <a:rPr lang="en-US"/>
              <a:t>2-</a:t>
            </a:r>
            <a:fld id="{0EE97FFF-F776-4BF4-92B2-CADF540CBD96}" type="slidenum">
              <a:rPr lang="en-US" smtClean="0"/>
              <a:pPr>
                <a:defRPr/>
              </a:pPr>
              <a:t>27</a:t>
            </a:fld>
            <a:endParaRPr lang="en-US" dirty="0"/>
          </a:p>
        </p:txBody>
      </p:sp>
    </p:spTree>
    <p:extLst>
      <p:ext uri="{BB962C8B-B14F-4D97-AF65-F5344CB8AC3E}">
        <p14:creationId xmlns:p14="http://schemas.microsoft.com/office/powerpoint/2010/main" val="17075946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2CDD0-3BB1-45A0-BB46-3E95C4A9DBF7}"/>
              </a:ext>
            </a:extLst>
          </p:cNvPr>
          <p:cNvSpPr>
            <a:spLocks noGrp="1"/>
          </p:cNvSpPr>
          <p:nvPr>
            <p:ph type="title"/>
          </p:nvPr>
        </p:nvSpPr>
        <p:spPr>
          <a:xfrm>
            <a:off x="1447800" y="274638"/>
            <a:ext cx="7696200" cy="1143000"/>
          </a:xfrm>
        </p:spPr>
        <p:txBody>
          <a:bodyPr/>
          <a:lstStyle/>
          <a:p>
            <a:r>
              <a:rPr lang="en-US" dirty="0"/>
              <a:t>What are the candidate keys?</a:t>
            </a:r>
            <a:br>
              <a:rPr lang="en-US" dirty="0"/>
            </a:br>
            <a:endParaRPr lang="en-US" dirty="0"/>
          </a:p>
        </p:txBody>
      </p:sp>
      <p:sp>
        <p:nvSpPr>
          <p:cNvPr id="3" name="Content Placeholder 2">
            <a:extLst>
              <a:ext uri="{FF2B5EF4-FFF2-40B4-BE49-F238E27FC236}">
                <a16:creationId xmlns:a16="http://schemas.microsoft.com/office/drawing/2014/main" id="{A0EADCC5-5F50-4E3C-A99C-88E2F4F2A986}"/>
              </a:ext>
            </a:extLst>
          </p:cNvPr>
          <p:cNvSpPr>
            <a:spLocks noGrp="1"/>
          </p:cNvSpPr>
          <p:nvPr>
            <p:ph idx="1"/>
          </p:nvPr>
        </p:nvSpPr>
        <p:spPr/>
        <p:txBody>
          <a:bodyPr/>
          <a:lstStyle/>
          <a:p>
            <a:pPr>
              <a:buNone/>
            </a:pPr>
            <a:r>
              <a:rPr lang="en-US" dirty="0"/>
              <a:t>EMPLOYEE(EmployeeNumber, Firstname, Lastname, SSN, Department, Email)</a:t>
            </a:r>
          </a:p>
          <a:p>
            <a:pPr>
              <a:buFontTx/>
              <a:buNone/>
            </a:pPr>
            <a:r>
              <a:rPr lang="en-US" sz="2400" dirty="0"/>
              <a:t>Business Rules:  no two employees have the same email, but when an employee is first hired, they are not assigned an email</a:t>
            </a:r>
          </a:p>
          <a:p>
            <a:pPr>
              <a:buFontTx/>
              <a:buNone/>
            </a:pPr>
            <a:endParaRPr lang="en-US" sz="2400" dirty="0"/>
          </a:p>
          <a:p>
            <a:pPr>
              <a:buFontTx/>
              <a:buNone/>
            </a:pPr>
            <a:r>
              <a:rPr lang="en-US" sz="2400" dirty="0">
                <a:solidFill>
                  <a:schemeClr val="accent1">
                    <a:lumMod val="50000"/>
                  </a:schemeClr>
                </a:solidFill>
              </a:rPr>
              <a:t>Answer:  EmployeeNumber and SSN are candidate keys</a:t>
            </a:r>
          </a:p>
          <a:p>
            <a:pPr>
              <a:buFontTx/>
              <a:buNone/>
            </a:pPr>
            <a:r>
              <a:rPr lang="en-US" sz="2400" dirty="0">
                <a:solidFill>
                  <a:schemeClr val="accent1">
                    <a:lumMod val="50000"/>
                  </a:schemeClr>
                </a:solidFill>
              </a:rPr>
              <a:t>Email is not because it can be NULL</a:t>
            </a:r>
          </a:p>
          <a:p>
            <a:pPr marL="0" indent="0">
              <a:buNone/>
            </a:pPr>
            <a:endParaRPr lang="en-US" dirty="0"/>
          </a:p>
        </p:txBody>
      </p:sp>
      <p:sp>
        <p:nvSpPr>
          <p:cNvPr id="4" name="Slide Number Placeholder 3">
            <a:extLst>
              <a:ext uri="{FF2B5EF4-FFF2-40B4-BE49-F238E27FC236}">
                <a16:creationId xmlns:a16="http://schemas.microsoft.com/office/drawing/2014/main" id="{B10FF9E9-4104-4272-9FCE-CE0A79FF4F38}"/>
              </a:ext>
            </a:extLst>
          </p:cNvPr>
          <p:cNvSpPr>
            <a:spLocks noGrp="1"/>
          </p:cNvSpPr>
          <p:nvPr>
            <p:ph type="sldNum" sz="quarter" idx="11"/>
          </p:nvPr>
        </p:nvSpPr>
        <p:spPr/>
        <p:txBody>
          <a:bodyPr/>
          <a:lstStyle/>
          <a:p>
            <a:pPr>
              <a:defRPr/>
            </a:pPr>
            <a:r>
              <a:rPr lang="en-US"/>
              <a:t>2-</a:t>
            </a:r>
            <a:fld id="{0EE97FFF-F776-4BF4-92B2-CADF540CBD96}" type="slidenum">
              <a:rPr lang="en-US" smtClean="0"/>
              <a:pPr>
                <a:defRPr/>
              </a:pPr>
              <a:t>28</a:t>
            </a:fld>
            <a:endParaRPr lang="en-US" dirty="0"/>
          </a:p>
        </p:txBody>
      </p:sp>
    </p:spTree>
    <p:extLst>
      <p:ext uri="{BB962C8B-B14F-4D97-AF65-F5344CB8AC3E}">
        <p14:creationId xmlns:p14="http://schemas.microsoft.com/office/powerpoint/2010/main" val="1064553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1447800" y="228600"/>
            <a:ext cx="7467600" cy="1219200"/>
          </a:xfrm>
        </p:spPr>
        <p:txBody>
          <a:bodyPr/>
          <a:lstStyle/>
          <a:p>
            <a:r>
              <a:rPr lang="en-US" dirty="0"/>
              <a:t>A Primary Key</a:t>
            </a:r>
          </a:p>
        </p:txBody>
      </p:sp>
      <p:sp>
        <p:nvSpPr>
          <p:cNvPr id="49154" name="Rectangle 3"/>
          <p:cNvSpPr>
            <a:spLocks noGrp="1" noChangeArrowheads="1"/>
          </p:cNvSpPr>
          <p:nvPr>
            <p:ph idx="1"/>
          </p:nvPr>
        </p:nvSpPr>
        <p:spPr>
          <a:xfrm>
            <a:off x="1447800" y="1676400"/>
            <a:ext cx="7467600" cy="4419600"/>
          </a:xfrm>
        </p:spPr>
        <p:txBody>
          <a:bodyPr/>
          <a:lstStyle/>
          <a:p>
            <a:r>
              <a:rPr lang="en-US" dirty="0"/>
              <a:t>A </a:t>
            </a:r>
            <a:r>
              <a:rPr lang="en-US" b="1" dirty="0"/>
              <a:t>primary key</a:t>
            </a:r>
            <a:r>
              <a:rPr lang="en-US" dirty="0"/>
              <a:t> is the candidate key chosen to be the main key for the relation.</a:t>
            </a:r>
          </a:p>
          <a:p>
            <a:pPr marL="0" indent="0">
              <a:buNone/>
            </a:pPr>
            <a:r>
              <a:rPr lang="en-US" dirty="0"/>
              <a:t>EMPLOYEE(EmployeeNumber, Firstname, Lastname, SSN, Department, Email)</a:t>
            </a:r>
          </a:p>
          <a:p>
            <a:pPr marL="0" indent="0">
              <a:buNone/>
            </a:pPr>
            <a:r>
              <a:rPr lang="en-US" sz="2800" dirty="0">
                <a:solidFill>
                  <a:schemeClr val="accent1">
                    <a:lumMod val="50000"/>
                  </a:schemeClr>
                </a:solidFill>
              </a:rPr>
              <a:t>Which would be the best Primary Key, EmployeeNumber or SSN?</a:t>
            </a:r>
          </a:p>
        </p:txBody>
      </p:sp>
      <p:sp>
        <p:nvSpPr>
          <p:cNvPr id="49156" name="Slide Number Placeholder 2"/>
          <p:cNvSpPr>
            <a:spLocks noGrp="1"/>
          </p:cNvSpPr>
          <p:nvPr>
            <p:ph type="sldNum" sz="quarter" idx="11"/>
          </p:nvPr>
        </p:nvSpPr>
        <p:spPr>
          <a:noFill/>
        </p:spPr>
        <p:txBody>
          <a:bodyPr/>
          <a:lstStyle/>
          <a:p>
            <a:r>
              <a:rPr lang="en-US" dirty="0">
                <a:cs typeface="Arial" charset="0"/>
              </a:rPr>
              <a:t>2-</a:t>
            </a:r>
            <a:fld id="{5FF4D576-F30B-4476-89BA-39AE579E9681}" type="slidenum">
              <a:rPr lang="en-US">
                <a:cs typeface="Arial" charset="0"/>
              </a:rPr>
              <a:pPr/>
              <a:t>29</a:t>
            </a:fld>
            <a:endParaRPr lang="en-US" dirty="0">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Content Placeholder 2"/>
          <p:cNvSpPr>
            <a:spLocks noGrp="1"/>
          </p:cNvSpPr>
          <p:nvPr>
            <p:ph idx="1"/>
          </p:nvPr>
        </p:nvSpPr>
        <p:spPr>
          <a:xfrm>
            <a:off x="1524000" y="1219200"/>
            <a:ext cx="7239000" cy="4648200"/>
          </a:xfrm>
        </p:spPr>
        <p:txBody>
          <a:bodyPr/>
          <a:lstStyle/>
          <a:p>
            <a:endParaRPr lang="en-US" dirty="0"/>
          </a:p>
          <a:p>
            <a:r>
              <a:rPr lang="en-US" dirty="0"/>
              <a:t>Relational Databases- Fundamental Concepts</a:t>
            </a:r>
          </a:p>
          <a:p>
            <a:pPr marL="0" indent="0">
              <a:buNone/>
            </a:pPr>
            <a:r>
              <a:rPr lang="en-US" dirty="0">
                <a:hlinkClick r:id="rId2"/>
              </a:rPr>
              <a:t>https://opentextbc.ca/dbdesign01/chapter/chapter-2-fundamental-concepts/</a:t>
            </a:r>
            <a:endParaRPr lang="en-US" dirty="0"/>
          </a:p>
          <a:p>
            <a:endParaRPr lang="en-US" dirty="0">
              <a:hlinkClick r:id="" action="ppaction://noaction"/>
            </a:endParaRPr>
          </a:p>
          <a:p>
            <a:r>
              <a:rPr lang="en-US" dirty="0"/>
              <a:t>Relational Databases Video</a:t>
            </a:r>
          </a:p>
          <a:p>
            <a:pPr marL="0" indent="0">
              <a:buNone/>
            </a:pPr>
            <a:r>
              <a:rPr lang="en-US" dirty="0">
                <a:hlinkClick r:id="rId3"/>
              </a:rPr>
              <a:t>https://www.youtube.com/watch?v=OqjJjpjDRLc</a:t>
            </a:r>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6584724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1447800" y="228600"/>
            <a:ext cx="7467600" cy="1143000"/>
          </a:xfrm>
        </p:spPr>
        <p:txBody>
          <a:bodyPr/>
          <a:lstStyle/>
          <a:p>
            <a:r>
              <a:rPr lang="en-US" dirty="0"/>
              <a:t>A Composite Key</a:t>
            </a:r>
          </a:p>
        </p:txBody>
      </p:sp>
      <p:sp>
        <p:nvSpPr>
          <p:cNvPr id="43010" name="Rectangle 3"/>
          <p:cNvSpPr>
            <a:spLocks noGrp="1" noChangeArrowheads="1"/>
          </p:cNvSpPr>
          <p:nvPr>
            <p:ph idx="1"/>
          </p:nvPr>
        </p:nvSpPr>
        <p:spPr>
          <a:xfrm>
            <a:off x="1447800" y="1676400"/>
            <a:ext cx="7467600" cy="2590800"/>
          </a:xfrm>
        </p:spPr>
        <p:txBody>
          <a:bodyPr/>
          <a:lstStyle/>
          <a:p>
            <a:pPr>
              <a:lnSpc>
                <a:spcPct val="90000"/>
              </a:lnSpc>
            </a:pPr>
            <a:r>
              <a:rPr lang="en-US" dirty="0"/>
              <a:t>A </a:t>
            </a:r>
            <a:r>
              <a:rPr lang="en-US" b="1" dirty="0"/>
              <a:t>composite key</a:t>
            </a:r>
            <a:r>
              <a:rPr lang="en-US" dirty="0"/>
              <a:t> is a key that contains two or more columns.</a:t>
            </a:r>
            <a:br>
              <a:rPr lang="en-US" dirty="0"/>
            </a:br>
            <a:endParaRPr lang="en-US" dirty="0"/>
          </a:p>
          <a:p>
            <a:pPr marL="0" indent="0">
              <a:lnSpc>
                <a:spcPct val="90000"/>
              </a:lnSpc>
              <a:buNone/>
            </a:pPr>
            <a:r>
              <a:rPr lang="en-US" dirty="0"/>
              <a:t>ENROLLMENT(</a:t>
            </a:r>
            <a:r>
              <a:rPr lang="en-US" u="sng" dirty="0"/>
              <a:t>StudentID, CourseID, Term</a:t>
            </a:r>
            <a:r>
              <a:rPr lang="en-US" dirty="0"/>
              <a:t>, Grade)</a:t>
            </a:r>
            <a:br>
              <a:rPr lang="en-US" dirty="0"/>
            </a:br>
            <a:endParaRPr lang="en-US" dirty="0"/>
          </a:p>
          <a:p>
            <a:pPr>
              <a:lnSpc>
                <a:spcPct val="90000"/>
              </a:lnSpc>
            </a:pPr>
            <a:r>
              <a:rPr lang="en-US" sz="2400" dirty="0"/>
              <a:t>The PK would be the combination of StudentID, CourseID, and the Term.   All three values are needed to uniquely identify a student enrollment in a course for a particular term.</a:t>
            </a:r>
          </a:p>
        </p:txBody>
      </p:sp>
      <p:sp>
        <p:nvSpPr>
          <p:cNvPr id="43012" name="Slide Number Placeholder 2"/>
          <p:cNvSpPr>
            <a:spLocks noGrp="1"/>
          </p:cNvSpPr>
          <p:nvPr>
            <p:ph type="sldNum" sz="quarter" idx="11"/>
          </p:nvPr>
        </p:nvSpPr>
        <p:spPr>
          <a:noFill/>
        </p:spPr>
        <p:txBody>
          <a:bodyPr/>
          <a:lstStyle/>
          <a:p>
            <a:r>
              <a:rPr lang="en-US" dirty="0">
                <a:cs typeface="Arial" charset="0"/>
              </a:rPr>
              <a:t>2-</a:t>
            </a:r>
            <a:fld id="{2B793355-469B-4714-83C4-13FC2BC3F485}" type="slidenum">
              <a:rPr lang="en-US">
                <a:cs typeface="Arial" charset="0"/>
              </a:rPr>
              <a:pPr/>
              <a:t>30</a:t>
            </a:fld>
            <a:endParaRPr lang="en-US" dirty="0">
              <a:cs typeface="Arial"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a:t>Composite key</a:t>
            </a:r>
          </a:p>
        </p:txBody>
      </p:sp>
      <p:sp>
        <p:nvSpPr>
          <p:cNvPr id="30749" name="Slide Number Placeholder 2"/>
          <p:cNvSpPr>
            <a:spLocks noGrp="1"/>
          </p:cNvSpPr>
          <p:nvPr>
            <p:ph type="sldNum" sz="quarter" idx="11"/>
          </p:nvPr>
        </p:nvSpPr>
        <p:spPr>
          <a:noFill/>
        </p:spPr>
        <p:txBody>
          <a:bodyPr/>
          <a:lstStyle/>
          <a:p>
            <a:r>
              <a:rPr lang="en-US" dirty="0">
                <a:cs typeface="Arial" charset="0"/>
              </a:rPr>
              <a:t>2-</a:t>
            </a:r>
            <a:fld id="{0AD4E9E5-11C5-4B1E-A34D-01091B7D7029}" type="slidenum">
              <a:rPr lang="en-US">
                <a:cs typeface="Arial" charset="0"/>
              </a:rPr>
              <a:pPr/>
              <a:t>31</a:t>
            </a:fld>
            <a:endParaRPr lang="en-US" dirty="0">
              <a:cs typeface="Arial" charset="0"/>
            </a:endParaRPr>
          </a:p>
        </p:txBody>
      </p:sp>
      <p:graphicFrame>
        <p:nvGraphicFramePr>
          <p:cNvPr id="23589" name="Group 37"/>
          <p:cNvGraphicFramePr>
            <a:graphicFrameLocks noGrp="1"/>
          </p:cNvGraphicFramePr>
          <p:nvPr>
            <p:extLst>
              <p:ext uri="{D42A27DB-BD31-4B8C-83A1-F6EECF244321}">
                <p14:modId xmlns:p14="http://schemas.microsoft.com/office/powerpoint/2010/main" val="277934894"/>
              </p:ext>
            </p:extLst>
          </p:nvPr>
        </p:nvGraphicFramePr>
        <p:xfrm>
          <a:off x="1379517" y="1354702"/>
          <a:ext cx="7764483" cy="3627120"/>
        </p:xfrm>
        <a:graphic>
          <a:graphicData uri="http://schemas.openxmlformats.org/drawingml/2006/table">
            <a:tbl>
              <a:tblPr/>
              <a:tblGrid>
                <a:gridCol w="19812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gridCol w="1439883">
                  <a:extLst>
                    <a:ext uri="{9D8B030D-6E8A-4147-A177-3AD203B41FA5}">
                      <a16:colId xmlns:a16="http://schemas.microsoft.com/office/drawing/2014/main" val="192588960"/>
                    </a:ext>
                  </a:extLst>
                </a:gridCol>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StudentID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CourseID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Term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a:ln>
                            <a:noFill/>
                          </a:ln>
                          <a:solidFill>
                            <a:schemeClr val="bg1"/>
                          </a:solidFill>
                          <a:effectLst/>
                          <a:latin typeface="Arial" charset="0"/>
                        </a:rPr>
                        <a:t>Grade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extLst>
                  <a:ext uri="{0D108BD9-81ED-4DB2-BD59-A6C34878D82A}">
                    <a16:rowId xmlns:a16="http://schemas.microsoft.com/office/drawing/2014/main" val="10000"/>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56287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Spring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63901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Fall 2021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1043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68092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Spring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1078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21669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Summer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21669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Spring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32986343"/>
                  </a:ext>
                </a:extLst>
              </a:tr>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1004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21669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Summer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Arial" charset="0"/>
                        </a:rPr>
                        <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51108566"/>
                  </a:ext>
                </a:extLst>
              </a:tr>
            </a:tbl>
          </a:graphicData>
        </a:graphic>
      </p:graphicFrame>
      <p:cxnSp>
        <p:nvCxnSpPr>
          <p:cNvPr id="5" name="Straight Arrow Connector 4">
            <a:extLst>
              <a:ext uri="{FF2B5EF4-FFF2-40B4-BE49-F238E27FC236}">
                <a16:creationId xmlns:a16="http://schemas.microsoft.com/office/drawing/2014/main" id="{856C346F-ECC4-44DE-B463-E40D4A479126}"/>
              </a:ext>
            </a:extLst>
          </p:cNvPr>
          <p:cNvCxnSpPr>
            <a:cxnSpLocks/>
          </p:cNvCxnSpPr>
          <p:nvPr/>
        </p:nvCxnSpPr>
        <p:spPr>
          <a:xfrm flipV="1">
            <a:off x="4071933" y="5029200"/>
            <a:ext cx="0" cy="685799"/>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71EFA45-46E7-4B42-BFD8-C4E138F5DBA3}"/>
              </a:ext>
            </a:extLst>
          </p:cNvPr>
          <p:cNvSpPr txBox="1"/>
          <p:nvPr/>
        </p:nvSpPr>
        <p:spPr>
          <a:xfrm>
            <a:off x="1476499" y="5698609"/>
            <a:ext cx="5270995" cy="707886"/>
          </a:xfrm>
          <a:prstGeom prst="rect">
            <a:avLst/>
          </a:prstGeom>
          <a:noFill/>
          <a:ln>
            <a:solidFill>
              <a:schemeClr val="accent2">
                <a:lumMod val="75000"/>
              </a:schemeClr>
            </a:solidFill>
          </a:ln>
        </p:spPr>
        <p:txBody>
          <a:bodyPr wrap="none" rtlCol="0">
            <a:spAutoFit/>
          </a:bodyPr>
          <a:lstStyle/>
          <a:p>
            <a:r>
              <a:rPr lang="en-US" sz="2000" dirty="0">
                <a:solidFill>
                  <a:srgbClr val="3366CC"/>
                </a:solidFill>
                <a:latin typeface="+mj-lt"/>
                <a:ea typeface="+mj-ea"/>
                <a:cs typeface="+mj-cs"/>
              </a:rPr>
              <a:t>Cannot be Primary Key by themselves</a:t>
            </a:r>
          </a:p>
          <a:p>
            <a:r>
              <a:rPr lang="en-US" sz="2000" dirty="0">
                <a:solidFill>
                  <a:srgbClr val="3366CC"/>
                </a:solidFill>
                <a:latin typeface="+mj-lt"/>
                <a:ea typeface="+mj-ea"/>
                <a:cs typeface="+mj-cs"/>
              </a:rPr>
              <a:t>because there are duplicates in each column</a:t>
            </a:r>
          </a:p>
        </p:txBody>
      </p:sp>
      <p:cxnSp>
        <p:nvCxnSpPr>
          <p:cNvPr id="7" name="Straight Arrow Connector 6">
            <a:extLst>
              <a:ext uri="{FF2B5EF4-FFF2-40B4-BE49-F238E27FC236}">
                <a16:creationId xmlns:a16="http://schemas.microsoft.com/office/drawing/2014/main" id="{8BF31F31-1203-4A54-B1E0-1B34DBAF6DD8}"/>
              </a:ext>
            </a:extLst>
          </p:cNvPr>
          <p:cNvCxnSpPr>
            <a:cxnSpLocks/>
          </p:cNvCxnSpPr>
          <p:nvPr/>
        </p:nvCxnSpPr>
        <p:spPr>
          <a:xfrm flipV="1">
            <a:off x="2514600" y="5018273"/>
            <a:ext cx="0" cy="685799"/>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EE16A6E-068B-47A3-93F6-B551E85A914F}"/>
              </a:ext>
            </a:extLst>
          </p:cNvPr>
          <p:cNvCxnSpPr>
            <a:cxnSpLocks/>
          </p:cNvCxnSpPr>
          <p:nvPr/>
        </p:nvCxnSpPr>
        <p:spPr>
          <a:xfrm flipV="1">
            <a:off x="5583415" y="5029200"/>
            <a:ext cx="0" cy="685799"/>
          </a:xfrm>
          <a:prstGeom prst="straightConnector1">
            <a:avLst/>
          </a:prstGeom>
          <a:ln w="38100">
            <a:solidFill>
              <a:srgbClr val="003399"/>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4A7ABA76-B0D5-4E30-ADF1-9C4FD057C544}"/>
              </a:ext>
            </a:extLst>
          </p:cNvPr>
          <p:cNvSpPr/>
          <p:nvPr/>
        </p:nvSpPr>
        <p:spPr>
          <a:xfrm>
            <a:off x="1379517" y="3962400"/>
            <a:ext cx="6240483" cy="4572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5D3057FB-16FF-4839-9BDA-25569CA7AF8F}"/>
              </a:ext>
            </a:extLst>
          </p:cNvPr>
          <p:cNvSpPr/>
          <p:nvPr/>
        </p:nvSpPr>
        <p:spPr>
          <a:xfrm>
            <a:off x="7010400" y="5181600"/>
            <a:ext cx="1676370" cy="830997"/>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3 items together are unique</a:t>
            </a:r>
          </a:p>
        </p:txBody>
      </p:sp>
      <p:cxnSp>
        <p:nvCxnSpPr>
          <p:cNvPr id="11" name="Straight Arrow Connector 10">
            <a:extLst>
              <a:ext uri="{FF2B5EF4-FFF2-40B4-BE49-F238E27FC236}">
                <a16:creationId xmlns:a16="http://schemas.microsoft.com/office/drawing/2014/main" id="{9A07541A-C1A9-49CE-9961-B2FC44C72740}"/>
              </a:ext>
            </a:extLst>
          </p:cNvPr>
          <p:cNvCxnSpPr>
            <a:cxnSpLocks/>
          </p:cNvCxnSpPr>
          <p:nvPr/>
        </p:nvCxnSpPr>
        <p:spPr>
          <a:xfrm flipV="1">
            <a:off x="7467600" y="4419600"/>
            <a:ext cx="0" cy="76200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08126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89"/>
                                        </p:tgtEl>
                                        <p:attrNameLst>
                                          <p:attrName>style.visibility</p:attrName>
                                        </p:attrNameLst>
                                      </p:cBhvr>
                                      <p:to>
                                        <p:strVal val="visible"/>
                                      </p:to>
                                    </p:set>
                                    <p:anim calcmode="lin" valueType="num">
                                      <p:cBhvr additive="base">
                                        <p:cTn id="7" dur="500" fill="hold"/>
                                        <p:tgtEl>
                                          <p:spTgt spid="23589"/>
                                        </p:tgtEl>
                                        <p:attrNameLst>
                                          <p:attrName>ppt_x</p:attrName>
                                        </p:attrNameLst>
                                      </p:cBhvr>
                                      <p:tavLst>
                                        <p:tav tm="0">
                                          <p:val>
                                            <p:strVal val="#ppt_x"/>
                                          </p:val>
                                        </p:tav>
                                        <p:tav tm="100000">
                                          <p:val>
                                            <p:strVal val="#ppt_x"/>
                                          </p:val>
                                        </p:tav>
                                      </p:tavLst>
                                    </p:anim>
                                    <p:anim calcmode="lin" valueType="num">
                                      <p:cBhvr additive="base">
                                        <p:cTn id="8" dur="500" fill="hold"/>
                                        <p:tgtEl>
                                          <p:spTgt spid="235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548FF2A2-A672-42B6-80A1-44D4325727C5}"/>
              </a:ext>
            </a:extLst>
          </p:cNvPr>
          <p:cNvSpPr>
            <a:spLocks noGrp="1"/>
          </p:cNvSpPr>
          <p:nvPr>
            <p:ph type="title"/>
          </p:nvPr>
        </p:nvSpPr>
        <p:spPr/>
        <p:txBody>
          <a:bodyPr/>
          <a:lstStyle/>
          <a:p>
            <a:r>
              <a:rPr lang="en-US" altLang="en-US"/>
              <a:t>Surrogate key</a:t>
            </a:r>
          </a:p>
        </p:txBody>
      </p:sp>
      <p:sp>
        <p:nvSpPr>
          <p:cNvPr id="58371" name="Content Placeholder 2">
            <a:extLst>
              <a:ext uri="{FF2B5EF4-FFF2-40B4-BE49-F238E27FC236}">
                <a16:creationId xmlns:a16="http://schemas.microsoft.com/office/drawing/2014/main" id="{6EF1FBEA-A4B2-4174-AC14-8D4AB2505E54}"/>
              </a:ext>
            </a:extLst>
          </p:cNvPr>
          <p:cNvSpPr>
            <a:spLocks noGrp="1"/>
          </p:cNvSpPr>
          <p:nvPr>
            <p:ph idx="1"/>
          </p:nvPr>
        </p:nvSpPr>
        <p:spPr>
          <a:xfrm>
            <a:off x="1173163" y="1981200"/>
            <a:ext cx="7772400" cy="4572000"/>
          </a:xfrm>
        </p:spPr>
        <p:txBody>
          <a:bodyPr/>
          <a:lstStyle/>
          <a:p>
            <a:r>
              <a:rPr lang="en-US" altLang="en-US" dirty="0" err="1"/>
              <a:t>Autonumber</a:t>
            </a:r>
            <a:r>
              <a:rPr lang="en-US" altLang="en-US" dirty="0"/>
              <a:t> is often used to create a </a:t>
            </a:r>
            <a:r>
              <a:rPr lang="en-US" altLang="en-US" dirty="0">
                <a:solidFill>
                  <a:srgbClr val="C00000"/>
                </a:solidFill>
              </a:rPr>
              <a:t>surrogate key</a:t>
            </a:r>
          </a:p>
          <a:p>
            <a:r>
              <a:rPr lang="en-US" altLang="en-US" dirty="0"/>
              <a:t>Needed when the instances of an entity </a:t>
            </a:r>
            <a:r>
              <a:rPr lang="en-US" altLang="en-US" dirty="0">
                <a:solidFill>
                  <a:srgbClr val="C00000"/>
                </a:solidFill>
              </a:rPr>
              <a:t>do not have a natural key</a:t>
            </a:r>
          </a:p>
          <a:p>
            <a:r>
              <a:rPr lang="en-US" altLang="en-US" dirty="0"/>
              <a:t>Ex:  a student’s 900 number</a:t>
            </a:r>
          </a:p>
          <a:p>
            <a:r>
              <a:rPr lang="en-US" dirty="0"/>
              <a:t>often used in place of a composite primary key to simplify operations.</a:t>
            </a:r>
            <a:endParaRPr lang="en-US" altLang="en-US" dirty="0"/>
          </a:p>
        </p:txBody>
      </p:sp>
    </p:spTree>
    <p:extLst>
      <p:ext uri="{BB962C8B-B14F-4D97-AF65-F5344CB8AC3E}">
        <p14:creationId xmlns:p14="http://schemas.microsoft.com/office/powerpoint/2010/main" val="36877133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1447800" y="228600"/>
            <a:ext cx="7467600" cy="1219200"/>
          </a:xfrm>
        </p:spPr>
        <p:txBody>
          <a:bodyPr/>
          <a:lstStyle/>
          <a:p>
            <a:r>
              <a:rPr lang="en-US" dirty="0"/>
              <a:t>Surrogate Key Example</a:t>
            </a:r>
          </a:p>
        </p:txBody>
      </p:sp>
      <p:sp>
        <p:nvSpPr>
          <p:cNvPr id="59394" name="Rectangle 3"/>
          <p:cNvSpPr>
            <a:spLocks noGrp="1" noChangeArrowheads="1"/>
          </p:cNvSpPr>
          <p:nvPr>
            <p:ph idx="1"/>
          </p:nvPr>
        </p:nvSpPr>
        <p:spPr>
          <a:xfrm>
            <a:off x="1447800" y="1676400"/>
            <a:ext cx="7467600" cy="4419600"/>
          </a:xfrm>
        </p:spPr>
        <p:txBody>
          <a:bodyPr/>
          <a:lstStyle/>
          <a:p>
            <a:pPr marL="0" indent="0">
              <a:buNone/>
            </a:pPr>
            <a:r>
              <a:rPr lang="en-US" dirty="0"/>
              <a:t>ENROLLMENT(</a:t>
            </a:r>
            <a:r>
              <a:rPr lang="en-US" u="sng" dirty="0"/>
              <a:t>StudentID, CourseID, Term</a:t>
            </a:r>
            <a:r>
              <a:rPr lang="en-US" dirty="0"/>
              <a:t>, Grade)</a:t>
            </a:r>
          </a:p>
          <a:p>
            <a:endParaRPr lang="en-US" dirty="0"/>
          </a:p>
          <a:p>
            <a:r>
              <a:rPr lang="en-US" sz="2400" dirty="0"/>
              <a:t>The PK is simplified by the addition of a new column called EnrollmentNum, which will be an auto-generated unique number for each record</a:t>
            </a:r>
          </a:p>
          <a:p>
            <a:pPr marL="0" indent="0">
              <a:buNone/>
            </a:pPr>
            <a:endParaRPr lang="en-US" sz="2400" dirty="0"/>
          </a:p>
          <a:p>
            <a:pPr marL="0" indent="0">
              <a:buNone/>
            </a:pPr>
            <a:r>
              <a:rPr lang="en-US" dirty="0"/>
              <a:t>ENROLLMENT(</a:t>
            </a:r>
            <a:r>
              <a:rPr lang="en-US" u="sng" dirty="0">
                <a:solidFill>
                  <a:srgbClr val="C00000"/>
                </a:solidFill>
              </a:rPr>
              <a:t>EnrollmentNum</a:t>
            </a:r>
            <a:r>
              <a:rPr lang="en-US" dirty="0"/>
              <a:t>, StudentID, CourseID, Term, Grade)</a:t>
            </a:r>
          </a:p>
          <a:p>
            <a:endParaRPr lang="en-US" sz="2400" dirty="0"/>
          </a:p>
        </p:txBody>
      </p:sp>
      <p:sp>
        <p:nvSpPr>
          <p:cNvPr id="59396" name="Slide Number Placeholder 2"/>
          <p:cNvSpPr>
            <a:spLocks noGrp="1"/>
          </p:cNvSpPr>
          <p:nvPr>
            <p:ph type="sldNum" sz="quarter" idx="11"/>
          </p:nvPr>
        </p:nvSpPr>
        <p:spPr>
          <a:noFill/>
        </p:spPr>
        <p:txBody>
          <a:bodyPr/>
          <a:lstStyle/>
          <a:p>
            <a:r>
              <a:rPr lang="en-US" dirty="0">
                <a:cs typeface="Arial" charset="0"/>
              </a:rPr>
              <a:t>2-</a:t>
            </a:r>
            <a:fld id="{8E18ED45-0842-473F-8433-373805D120B4}" type="slidenum">
              <a:rPr lang="en-US">
                <a:cs typeface="Arial" charset="0"/>
              </a:rPr>
              <a:pPr/>
              <a:t>33</a:t>
            </a:fld>
            <a:endParaRPr lang="en-US" dirty="0">
              <a:cs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a:t>Surrogate key Example</a:t>
            </a:r>
          </a:p>
        </p:txBody>
      </p:sp>
      <p:sp>
        <p:nvSpPr>
          <p:cNvPr id="30749" name="Slide Number Placeholder 2"/>
          <p:cNvSpPr>
            <a:spLocks noGrp="1"/>
          </p:cNvSpPr>
          <p:nvPr>
            <p:ph type="sldNum" sz="quarter" idx="11"/>
          </p:nvPr>
        </p:nvSpPr>
        <p:spPr>
          <a:noFill/>
        </p:spPr>
        <p:txBody>
          <a:bodyPr/>
          <a:lstStyle/>
          <a:p>
            <a:r>
              <a:rPr lang="en-US" dirty="0">
                <a:cs typeface="Arial" charset="0"/>
              </a:rPr>
              <a:t>2-</a:t>
            </a:r>
            <a:fld id="{0AD4E9E5-11C5-4B1E-A34D-01091B7D7029}" type="slidenum">
              <a:rPr lang="en-US">
                <a:cs typeface="Arial" charset="0"/>
              </a:rPr>
              <a:pPr/>
              <a:t>34</a:t>
            </a:fld>
            <a:endParaRPr lang="en-US" dirty="0">
              <a:cs typeface="Arial" charset="0"/>
            </a:endParaRPr>
          </a:p>
        </p:txBody>
      </p:sp>
      <p:graphicFrame>
        <p:nvGraphicFramePr>
          <p:cNvPr id="23589" name="Group 37"/>
          <p:cNvGraphicFramePr>
            <a:graphicFrameLocks noGrp="1"/>
          </p:cNvGraphicFramePr>
          <p:nvPr>
            <p:extLst>
              <p:ext uri="{D42A27DB-BD31-4B8C-83A1-F6EECF244321}">
                <p14:modId xmlns:p14="http://schemas.microsoft.com/office/powerpoint/2010/main" val="2838705385"/>
              </p:ext>
            </p:extLst>
          </p:nvPr>
        </p:nvGraphicFramePr>
        <p:xfrm>
          <a:off x="685800" y="1713411"/>
          <a:ext cx="8480961" cy="3139440"/>
        </p:xfrm>
        <a:graphic>
          <a:graphicData uri="http://schemas.openxmlformats.org/drawingml/2006/table">
            <a:tbl>
              <a:tblPr/>
              <a:tblGrid>
                <a:gridCol w="1828800">
                  <a:extLst>
                    <a:ext uri="{9D8B030D-6E8A-4147-A177-3AD203B41FA5}">
                      <a16:colId xmlns:a16="http://schemas.microsoft.com/office/drawing/2014/main" val="4241062862"/>
                    </a:ext>
                  </a:extLst>
                </a:gridCol>
                <a:gridCol w="1574170">
                  <a:extLst>
                    <a:ext uri="{9D8B030D-6E8A-4147-A177-3AD203B41FA5}">
                      <a16:colId xmlns:a16="http://schemas.microsoft.com/office/drawing/2014/main" val="20000"/>
                    </a:ext>
                  </a:extLst>
                </a:gridCol>
                <a:gridCol w="1672679">
                  <a:extLst>
                    <a:ext uri="{9D8B030D-6E8A-4147-A177-3AD203B41FA5}">
                      <a16:colId xmlns:a16="http://schemas.microsoft.com/office/drawing/2014/main" val="20001"/>
                    </a:ext>
                  </a:extLst>
                </a:gridCol>
                <a:gridCol w="2141028">
                  <a:extLst>
                    <a:ext uri="{9D8B030D-6E8A-4147-A177-3AD203B41FA5}">
                      <a16:colId xmlns:a16="http://schemas.microsoft.com/office/drawing/2014/main" val="20002"/>
                    </a:ext>
                  </a:extLst>
                </a:gridCol>
                <a:gridCol w="1264284">
                  <a:extLst>
                    <a:ext uri="{9D8B030D-6E8A-4147-A177-3AD203B41FA5}">
                      <a16:colId xmlns:a16="http://schemas.microsoft.com/office/drawing/2014/main" val="192588960"/>
                    </a:ext>
                  </a:extLst>
                </a:gridCol>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err="1">
                          <a:ln>
                            <a:noFill/>
                          </a:ln>
                          <a:solidFill>
                            <a:schemeClr val="bg1"/>
                          </a:solidFill>
                          <a:effectLst/>
                          <a:latin typeface="Arial" charset="0"/>
                        </a:rPr>
                        <a:t>EnrollmentID</a:t>
                      </a:r>
                      <a:endParaRPr kumimoji="0" lang="en-US" sz="2000" b="1" i="0" u="none" strike="noStrike" cap="none" normalizeH="0" baseline="0" dirty="0">
                        <a:ln>
                          <a:noFill/>
                        </a:ln>
                        <a:solidFill>
                          <a:schemeClr val="bg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rPr>
                        <a:t>StudentID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rPr>
                        <a:t>CourseID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rPr>
                        <a:t>Term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rPr>
                        <a:t>Grade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99"/>
                    </a:solid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1004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56287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Spring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1015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63901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Fall 2021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1043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68092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Spring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1078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21669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Summer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1004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21669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Spring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32986343"/>
                  </a:ext>
                </a:extLst>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1004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21669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Summer 2022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rPr>
                        <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51108566"/>
                  </a:ext>
                </a:extLst>
              </a:tr>
            </a:tbl>
          </a:graphicData>
        </a:graphic>
      </p:graphicFrame>
      <p:sp>
        <p:nvSpPr>
          <p:cNvPr id="4" name="TextBox 3">
            <a:extLst>
              <a:ext uri="{FF2B5EF4-FFF2-40B4-BE49-F238E27FC236}">
                <a16:creationId xmlns:a16="http://schemas.microsoft.com/office/drawing/2014/main" id="{F0EBF4CA-5381-4C94-AC49-51D55A9D1A58}"/>
              </a:ext>
            </a:extLst>
          </p:cNvPr>
          <p:cNvSpPr txBox="1"/>
          <p:nvPr/>
        </p:nvSpPr>
        <p:spPr>
          <a:xfrm>
            <a:off x="1382665" y="5303660"/>
            <a:ext cx="6378669" cy="646331"/>
          </a:xfrm>
          <a:prstGeom prst="rect">
            <a:avLst/>
          </a:prstGeom>
          <a:noFill/>
        </p:spPr>
        <p:txBody>
          <a:bodyPr wrap="none" rtlCol="0">
            <a:spAutoFit/>
          </a:bodyPr>
          <a:lstStyle/>
          <a:p>
            <a:r>
              <a:rPr lang="en-US" dirty="0"/>
              <a:t>PK simplified by auto-generated surrogate key </a:t>
            </a:r>
            <a:r>
              <a:rPr lang="en-US" dirty="0" err="1"/>
              <a:t>EnrollmentID</a:t>
            </a:r>
            <a:r>
              <a:rPr lang="en-US" dirty="0"/>
              <a:t>.</a:t>
            </a:r>
          </a:p>
          <a:p>
            <a:r>
              <a:rPr lang="en-US" dirty="0"/>
              <a:t>Numbers 1, 2, 3, … </a:t>
            </a:r>
            <a:r>
              <a:rPr lang="en-US" dirty="0" err="1"/>
              <a:t>etc</a:t>
            </a:r>
            <a:r>
              <a:rPr lang="en-US" dirty="0"/>
              <a:t> </a:t>
            </a:r>
          </a:p>
        </p:txBody>
      </p:sp>
      <p:cxnSp>
        <p:nvCxnSpPr>
          <p:cNvPr id="10" name="Straight Arrow Connector 9">
            <a:extLst>
              <a:ext uri="{FF2B5EF4-FFF2-40B4-BE49-F238E27FC236}">
                <a16:creationId xmlns:a16="http://schemas.microsoft.com/office/drawing/2014/main" id="{6E1515BA-8F47-4776-9369-6A9C93A9B11C}"/>
              </a:ext>
            </a:extLst>
          </p:cNvPr>
          <p:cNvCxnSpPr>
            <a:cxnSpLocks/>
          </p:cNvCxnSpPr>
          <p:nvPr/>
        </p:nvCxnSpPr>
        <p:spPr>
          <a:xfrm flipV="1">
            <a:off x="1752600" y="4852852"/>
            <a:ext cx="0" cy="45080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889427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89"/>
                                        </p:tgtEl>
                                        <p:attrNameLst>
                                          <p:attrName>style.visibility</p:attrName>
                                        </p:attrNameLst>
                                      </p:cBhvr>
                                      <p:to>
                                        <p:strVal val="visible"/>
                                      </p:to>
                                    </p:set>
                                    <p:anim calcmode="lin" valueType="num">
                                      <p:cBhvr additive="base">
                                        <p:cTn id="7" dur="500" fill="hold"/>
                                        <p:tgtEl>
                                          <p:spTgt spid="23589"/>
                                        </p:tgtEl>
                                        <p:attrNameLst>
                                          <p:attrName>ppt_x</p:attrName>
                                        </p:attrNameLst>
                                      </p:cBhvr>
                                      <p:tavLst>
                                        <p:tav tm="0">
                                          <p:val>
                                            <p:strVal val="#ppt_x"/>
                                          </p:val>
                                        </p:tav>
                                        <p:tav tm="100000">
                                          <p:val>
                                            <p:strVal val="#ppt_x"/>
                                          </p:val>
                                        </p:tav>
                                      </p:tavLst>
                                    </p:anim>
                                    <p:anim calcmode="lin" valueType="num">
                                      <p:cBhvr additive="base">
                                        <p:cTn id="8" dur="500" fill="hold"/>
                                        <p:tgtEl>
                                          <p:spTgt spid="235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a:xfrm>
            <a:off x="1447800" y="152400"/>
            <a:ext cx="7467600" cy="990600"/>
          </a:xfrm>
        </p:spPr>
        <p:txBody>
          <a:bodyPr/>
          <a:lstStyle/>
          <a:p>
            <a:r>
              <a:rPr lang="en-US" sz="4000" dirty="0"/>
              <a:t>Relationships Between Tables</a:t>
            </a:r>
          </a:p>
        </p:txBody>
      </p:sp>
      <p:sp>
        <p:nvSpPr>
          <p:cNvPr id="61442" name="Rectangle 3"/>
          <p:cNvSpPr>
            <a:spLocks noGrp="1" noChangeArrowheads="1"/>
          </p:cNvSpPr>
          <p:nvPr>
            <p:ph idx="1"/>
          </p:nvPr>
        </p:nvSpPr>
        <p:spPr>
          <a:xfrm>
            <a:off x="1447800" y="1676400"/>
            <a:ext cx="7467600" cy="2667000"/>
          </a:xfrm>
        </p:spPr>
        <p:txBody>
          <a:bodyPr/>
          <a:lstStyle/>
          <a:p>
            <a:r>
              <a:rPr lang="en-US" dirty="0"/>
              <a:t>A table may be related to other tables.</a:t>
            </a:r>
          </a:p>
          <a:p>
            <a:r>
              <a:rPr lang="en-US" dirty="0"/>
              <a:t>For example</a:t>
            </a:r>
          </a:p>
          <a:p>
            <a:pPr lvl="1"/>
            <a:r>
              <a:rPr lang="en-US" dirty="0"/>
              <a:t>An Employee works in a Department</a:t>
            </a:r>
          </a:p>
          <a:p>
            <a:pPr lvl="1"/>
            <a:r>
              <a:rPr lang="en-US" dirty="0"/>
              <a:t>A Manager controls a Project</a:t>
            </a:r>
          </a:p>
          <a:p>
            <a:pPr lvl="1"/>
            <a:r>
              <a:rPr lang="en-US" dirty="0"/>
              <a:t>A Customer places an Order</a:t>
            </a:r>
          </a:p>
          <a:p>
            <a:r>
              <a:rPr lang="en-US" dirty="0"/>
              <a:t>This is a big advantage of DBMS over flat file systems</a:t>
            </a:r>
          </a:p>
        </p:txBody>
      </p:sp>
      <p:sp>
        <p:nvSpPr>
          <p:cNvPr id="61444" name="Slide Number Placeholder 2"/>
          <p:cNvSpPr>
            <a:spLocks noGrp="1"/>
          </p:cNvSpPr>
          <p:nvPr>
            <p:ph type="sldNum" sz="quarter" idx="11"/>
          </p:nvPr>
        </p:nvSpPr>
        <p:spPr>
          <a:noFill/>
        </p:spPr>
        <p:txBody>
          <a:bodyPr/>
          <a:lstStyle/>
          <a:p>
            <a:r>
              <a:rPr lang="en-US" dirty="0">
                <a:cs typeface="Arial" charset="0"/>
              </a:rPr>
              <a:t>2-</a:t>
            </a:r>
            <a:fld id="{AE3F0B59-E6D9-4107-913F-7444965703B1}" type="slidenum">
              <a:rPr lang="en-US">
                <a:cs typeface="Arial" charset="0"/>
              </a:rPr>
              <a:pPr/>
              <a:t>35</a:t>
            </a:fld>
            <a:endParaRPr lang="en-US" dirty="0">
              <a:cs typeface="Arial"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1447800" y="228600"/>
            <a:ext cx="7467600" cy="1189038"/>
          </a:xfrm>
        </p:spPr>
        <p:txBody>
          <a:bodyPr/>
          <a:lstStyle/>
          <a:p>
            <a:r>
              <a:rPr lang="en-US" dirty="0"/>
              <a:t>A Foreign Key</a:t>
            </a:r>
          </a:p>
        </p:txBody>
      </p:sp>
      <p:sp>
        <p:nvSpPr>
          <p:cNvPr id="63490" name="Rectangle 3"/>
          <p:cNvSpPr>
            <a:spLocks noGrp="1" noChangeArrowheads="1"/>
          </p:cNvSpPr>
          <p:nvPr>
            <p:ph idx="1"/>
          </p:nvPr>
        </p:nvSpPr>
        <p:spPr/>
        <p:txBody>
          <a:bodyPr/>
          <a:lstStyle/>
          <a:p>
            <a:r>
              <a:rPr lang="en-US" dirty="0"/>
              <a:t>To implement relationships, you must use a </a:t>
            </a:r>
            <a:r>
              <a:rPr lang="en-US" b="1" dirty="0"/>
              <a:t>foreign key.</a:t>
            </a:r>
          </a:p>
          <a:p>
            <a:r>
              <a:rPr lang="en-US" dirty="0"/>
              <a:t>A foreign key is a </a:t>
            </a:r>
            <a:r>
              <a:rPr lang="en-US" dirty="0">
                <a:solidFill>
                  <a:schemeClr val="accent1">
                    <a:lumMod val="50000"/>
                  </a:schemeClr>
                </a:solidFill>
              </a:rPr>
              <a:t>primary key from one table placed into another table</a:t>
            </a:r>
            <a:r>
              <a:rPr lang="en-US" dirty="0"/>
              <a:t>.</a:t>
            </a:r>
          </a:p>
        </p:txBody>
      </p:sp>
      <p:sp>
        <p:nvSpPr>
          <p:cNvPr id="63492" name="Slide Number Placeholder 2"/>
          <p:cNvSpPr>
            <a:spLocks noGrp="1"/>
          </p:cNvSpPr>
          <p:nvPr>
            <p:ph type="sldNum" sz="quarter" idx="11"/>
          </p:nvPr>
        </p:nvSpPr>
        <p:spPr>
          <a:noFill/>
        </p:spPr>
        <p:txBody>
          <a:bodyPr/>
          <a:lstStyle/>
          <a:p>
            <a:r>
              <a:rPr lang="en-US" dirty="0">
                <a:cs typeface="Arial" charset="0"/>
              </a:rPr>
              <a:t>2-</a:t>
            </a:r>
            <a:fld id="{5C2B169F-8B8E-463C-A557-9D07C86A09FA}" type="slidenum">
              <a:rPr lang="en-US">
                <a:cs typeface="Arial" charset="0"/>
              </a:rPr>
              <a:pPr/>
              <a:t>36</a:t>
            </a:fld>
            <a:endParaRPr lang="en-US" dirty="0">
              <a:cs typeface="Arial"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38F9E282-5D00-4339-B669-6D65B5A5BACD}"/>
              </a:ext>
            </a:extLst>
          </p:cNvPr>
          <p:cNvSpPr>
            <a:spLocks noGrp="1" noChangeArrowheads="1"/>
          </p:cNvSpPr>
          <p:nvPr>
            <p:ph type="title"/>
          </p:nvPr>
        </p:nvSpPr>
        <p:spPr>
          <a:xfrm>
            <a:off x="1173163" y="228600"/>
            <a:ext cx="7772400" cy="1143000"/>
          </a:xfrm>
        </p:spPr>
        <p:txBody>
          <a:bodyPr/>
          <a:lstStyle/>
          <a:p>
            <a:r>
              <a:rPr lang="en-US" altLang="en-US" sz="4000" dirty="0"/>
              <a:t>Foreign Key example</a:t>
            </a:r>
          </a:p>
        </p:txBody>
      </p:sp>
      <p:sp>
        <p:nvSpPr>
          <p:cNvPr id="14339" name="AutoShape 15">
            <a:extLst>
              <a:ext uri="{FF2B5EF4-FFF2-40B4-BE49-F238E27FC236}">
                <a16:creationId xmlns:a16="http://schemas.microsoft.com/office/drawing/2014/main" id="{1C2DC472-77A7-4055-A101-B29C1DEFC3C4}"/>
              </a:ext>
            </a:extLst>
          </p:cNvPr>
          <p:cNvSpPr>
            <a:spLocks noChangeArrowheads="1"/>
          </p:cNvSpPr>
          <p:nvPr/>
        </p:nvSpPr>
        <p:spPr bwMode="auto">
          <a:xfrm>
            <a:off x="1371600" y="4876800"/>
            <a:ext cx="2590800" cy="1295400"/>
          </a:xfrm>
          <a:prstGeom prst="cube">
            <a:avLst>
              <a:gd name="adj" fmla="val 25000"/>
            </a:avLst>
          </a:prstGeom>
          <a:solidFill>
            <a:schemeClr val="folHlink"/>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b="0">
                <a:latin typeface="Times New Roman" panose="02020603050405020304" pitchFamily="18" charset="0"/>
              </a:rPr>
              <a:t>“crow’s foot” </a:t>
            </a:r>
          </a:p>
          <a:p>
            <a:pPr algn="ctr">
              <a:spcBef>
                <a:spcPct val="0"/>
              </a:spcBef>
              <a:buClrTx/>
              <a:buSzTx/>
              <a:buFontTx/>
              <a:buNone/>
            </a:pPr>
            <a:r>
              <a:rPr kumimoji="0" lang="en-US" altLang="en-US" sz="2400" b="0">
                <a:latin typeface="Times New Roman" panose="02020603050405020304" pitchFamily="18" charset="0"/>
              </a:rPr>
              <a:t>Indicates “many”</a:t>
            </a:r>
          </a:p>
        </p:txBody>
      </p:sp>
      <p:grpSp>
        <p:nvGrpSpPr>
          <p:cNvPr id="14340" name="Group 27">
            <a:extLst>
              <a:ext uri="{FF2B5EF4-FFF2-40B4-BE49-F238E27FC236}">
                <a16:creationId xmlns:a16="http://schemas.microsoft.com/office/drawing/2014/main" id="{304DCDD5-08F7-4F6D-B56C-1028BF5BCC4C}"/>
              </a:ext>
            </a:extLst>
          </p:cNvPr>
          <p:cNvGrpSpPr>
            <a:grpSpLocks/>
          </p:cNvGrpSpPr>
          <p:nvPr/>
        </p:nvGrpSpPr>
        <p:grpSpPr bwMode="auto">
          <a:xfrm>
            <a:off x="1371600" y="2819400"/>
            <a:ext cx="7315200" cy="1219200"/>
            <a:chOff x="864" y="1776"/>
            <a:chExt cx="4608" cy="768"/>
          </a:xfrm>
        </p:grpSpPr>
        <p:sp>
          <p:nvSpPr>
            <p:cNvPr id="14349" name="Rectangle 3">
              <a:extLst>
                <a:ext uri="{FF2B5EF4-FFF2-40B4-BE49-F238E27FC236}">
                  <a16:creationId xmlns:a16="http://schemas.microsoft.com/office/drawing/2014/main" id="{127149A5-0237-4E33-829B-F14ED582663D}"/>
                </a:ext>
              </a:extLst>
            </p:cNvPr>
            <p:cNvSpPr>
              <a:spLocks noChangeArrowheads="1"/>
            </p:cNvSpPr>
            <p:nvPr/>
          </p:nvSpPr>
          <p:spPr bwMode="auto">
            <a:xfrm>
              <a:off x="864" y="1776"/>
              <a:ext cx="1389" cy="768"/>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a:latin typeface="Times New Roman" panose="02020603050405020304" pitchFamily="18" charset="0"/>
                </a:rPr>
                <a:t>EMPLOYEE</a:t>
              </a:r>
            </a:p>
          </p:txBody>
        </p:sp>
        <p:sp>
          <p:nvSpPr>
            <p:cNvPr id="14350" name="Rectangle 4">
              <a:extLst>
                <a:ext uri="{FF2B5EF4-FFF2-40B4-BE49-F238E27FC236}">
                  <a16:creationId xmlns:a16="http://schemas.microsoft.com/office/drawing/2014/main" id="{649F55CB-07C1-4D55-9EC7-194AF95FA050}"/>
                </a:ext>
              </a:extLst>
            </p:cNvPr>
            <p:cNvSpPr>
              <a:spLocks noChangeArrowheads="1"/>
            </p:cNvSpPr>
            <p:nvPr/>
          </p:nvSpPr>
          <p:spPr bwMode="auto">
            <a:xfrm>
              <a:off x="4038" y="1776"/>
              <a:ext cx="1434" cy="768"/>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a:latin typeface="Times New Roman" panose="02020603050405020304" pitchFamily="18" charset="0"/>
                </a:rPr>
                <a:t>DEPARTMENT</a:t>
              </a:r>
            </a:p>
          </p:txBody>
        </p:sp>
        <p:sp>
          <p:nvSpPr>
            <p:cNvPr id="14351" name="Text Box 6">
              <a:extLst>
                <a:ext uri="{FF2B5EF4-FFF2-40B4-BE49-F238E27FC236}">
                  <a16:creationId xmlns:a16="http://schemas.microsoft.com/office/drawing/2014/main" id="{43320DBE-1CE0-4B38-980C-E04E7F5BE203}"/>
                </a:ext>
              </a:extLst>
            </p:cNvPr>
            <p:cNvSpPr txBox="1">
              <a:spLocks noChangeArrowheads="1"/>
            </p:cNvSpPr>
            <p:nvPr/>
          </p:nvSpPr>
          <p:spPr bwMode="auto">
            <a:xfrm>
              <a:off x="2253" y="1920"/>
              <a:ext cx="83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b="0">
                  <a:latin typeface="Times New Roman" panose="02020603050405020304" pitchFamily="18" charset="0"/>
                </a:rPr>
                <a:t>works_in</a:t>
              </a:r>
            </a:p>
          </p:txBody>
        </p:sp>
        <p:sp>
          <p:nvSpPr>
            <p:cNvPr id="14352" name="Text Box 7">
              <a:extLst>
                <a:ext uri="{FF2B5EF4-FFF2-40B4-BE49-F238E27FC236}">
                  <a16:creationId xmlns:a16="http://schemas.microsoft.com/office/drawing/2014/main" id="{B8DA912A-4476-481B-9CC7-4B797DDDF89A}"/>
                </a:ext>
              </a:extLst>
            </p:cNvPr>
            <p:cNvSpPr txBox="1">
              <a:spLocks noChangeArrowheads="1"/>
            </p:cNvSpPr>
            <p:nvPr/>
          </p:nvSpPr>
          <p:spPr bwMode="auto">
            <a:xfrm>
              <a:off x="3195" y="2208"/>
              <a:ext cx="76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b="0">
                  <a:latin typeface="Times New Roman" panose="02020603050405020304" pitchFamily="18" charset="0"/>
                </a:rPr>
                <a:t>employs</a:t>
              </a:r>
            </a:p>
          </p:txBody>
        </p:sp>
        <p:grpSp>
          <p:nvGrpSpPr>
            <p:cNvPr id="14353" name="Group 10">
              <a:extLst>
                <a:ext uri="{FF2B5EF4-FFF2-40B4-BE49-F238E27FC236}">
                  <a16:creationId xmlns:a16="http://schemas.microsoft.com/office/drawing/2014/main" id="{C180CD9F-3942-40F3-A513-D480F3384AD3}"/>
                </a:ext>
              </a:extLst>
            </p:cNvPr>
            <p:cNvGrpSpPr>
              <a:grpSpLocks/>
            </p:cNvGrpSpPr>
            <p:nvPr/>
          </p:nvGrpSpPr>
          <p:grpSpPr bwMode="auto">
            <a:xfrm rot="10800000">
              <a:off x="2253" y="2064"/>
              <a:ext cx="1785" cy="288"/>
              <a:chOff x="2208" y="1728"/>
              <a:chExt cx="1728" cy="288"/>
            </a:xfrm>
          </p:grpSpPr>
          <p:sp>
            <p:nvSpPr>
              <p:cNvPr id="14355" name="Line 5">
                <a:extLst>
                  <a:ext uri="{FF2B5EF4-FFF2-40B4-BE49-F238E27FC236}">
                    <a16:creationId xmlns:a16="http://schemas.microsoft.com/office/drawing/2014/main" id="{0106703A-4C39-45AE-BD6A-9593AC0E1F0A}"/>
                  </a:ext>
                </a:extLst>
              </p:cNvPr>
              <p:cNvSpPr>
                <a:spLocks noChangeShapeType="1"/>
              </p:cNvSpPr>
              <p:nvPr/>
            </p:nvSpPr>
            <p:spPr bwMode="auto">
              <a:xfrm>
                <a:off x="2208" y="1872"/>
                <a:ext cx="17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56" name="Line 8">
                <a:extLst>
                  <a:ext uri="{FF2B5EF4-FFF2-40B4-BE49-F238E27FC236}">
                    <a16:creationId xmlns:a16="http://schemas.microsoft.com/office/drawing/2014/main" id="{F2F3E72F-2042-4C0F-AEBB-0020FF9F9073}"/>
                  </a:ext>
                </a:extLst>
              </p:cNvPr>
              <p:cNvSpPr>
                <a:spLocks noChangeShapeType="1"/>
              </p:cNvSpPr>
              <p:nvPr/>
            </p:nvSpPr>
            <p:spPr bwMode="auto">
              <a:xfrm flipV="1">
                <a:off x="3744" y="1728"/>
                <a:ext cx="192"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57" name="Line 9">
                <a:extLst>
                  <a:ext uri="{FF2B5EF4-FFF2-40B4-BE49-F238E27FC236}">
                    <a16:creationId xmlns:a16="http://schemas.microsoft.com/office/drawing/2014/main" id="{6856D5A0-CBC7-4033-BD5B-B7BD1BAABA05}"/>
                  </a:ext>
                </a:extLst>
              </p:cNvPr>
              <p:cNvSpPr>
                <a:spLocks noChangeShapeType="1"/>
              </p:cNvSpPr>
              <p:nvPr/>
            </p:nvSpPr>
            <p:spPr bwMode="auto">
              <a:xfrm>
                <a:off x="3744" y="1872"/>
                <a:ext cx="192"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4354" name="Line 20">
              <a:extLst>
                <a:ext uri="{FF2B5EF4-FFF2-40B4-BE49-F238E27FC236}">
                  <a16:creationId xmlns:a16="http://schemas.microsoft.com/office/drawing/2014/main" id="{0564B126-8548-463C-904A-304034D7749E}"/>
                </a:ext>
              </a:extLst>
            </p:cNvPr>
            <p:cNvSpPr>
              <a:spLocks noChangeShapeType="1"/>
            </p:cNvSpPr>
            <p:nvPr/>
          </p:nvSpPr>
          <p:spPr bwMode="auto">
            <a:xfrm>
              <a:off x="3890" y="2112"/>
              <a:ext cx="0"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4341" name="Group 22">
            <a:extLst>
              <a:ext uri="{FF2B5EF4-FFF2-40B4-BE49-F238E27FC236}">
                <a16:creationId xmlns:a16="http://schemas.microsoft.com/office/drawing/2014/main" id="{F71B8BF3-3DF9-4C55-9A2A-D79838356CA0}"/>
              </a:ext>
            </a:extLst>
          </p:cNvPr>
          <p:cNvGrpSpPr>
            <a:grpSpLocks/>
          </p:cNvGrpSpPr>
          <p:nvPr/>
        </p:nvGrpSpPr>
        <p:grpSpPr bwMode="auto">
          <a:xfrm>
            <a:off x="4114800" y="5105400"/>
            <a:ext cx="2057400" cy="457200"/>
            <a:chOff x="3120" y="2928"/>
            <a:chExt cx="1728" cy="288"/>
          </a:xfrm>
        </p:grpSpPr>
        <p:grpSp>
          <p:nvGrpSpPr>
            <p:cNvPr id="14344" name="Group 16">
              <a:extLst>
                <a:ext uri="{FF2B5EF4-FFF2-40B4-BE49-F238E27FC236}">
                  <a16:creationId xmlns:a16="http://schemas.microsoft.com/office/drawing/2014/main" id="{0C7CBB40-0420-4C61-B1AD-A329C3A7EFC7}"/>
                </a:ext>
              </a:extLst>
            </p:cNvPr>
            <p:cNvGrpSpPr>
              <a:grpSpLocks/>
            </p:cNvGrpSpPr>
            <p:nvPr/>
          </p:nvGrpSpPr>
          <p:grpSpPr bwMode="auto">
            <a:xfrm rot="10800000">
              <a:off x="3120" y="2928"/>
              <a:ext cx="1728" cy="288"/>
              <a:chOff x="2208" y="1728"/>
              <a:chExt cx="1728" cy="288"/>
            </a:xfrm>
          </p:grpSpPr>
          <p:sp>
            <p:nvSpPr>
              <p:cNvPr id="14346" name="Line 17">
                <a:extLst>
                  <a:ext uri="{FF2B5EF4-FFF2-40B4-BE49-F238E27FC236}">
                    <a16:creationId xmlns:a16="http://schemas.microsoft.com/office/drawing/2014/main" id="{D87D0DA5-9FF9-4D17-A61D-9329DD5B813D}"/>
                  </a:ext>
                </a:extLst>
              </p:cNvPr>
              <p:cNvSpPr>
                <a:spLocks noChangeShapeType="1"/>
              </p:cNvSpPr>
              <p:nvPr/>
            </p:nvSpPr>
            <p:spPr bwMode="auto">
              <a:xfrm>
                <a:off x="2208" y="1872"/>
                <a:ext cx="17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7" name="Line 18">
                <a:extLst>
                  <a:ext uri="{FF2B5EF4-FFF2-40B4-BE49-F238E27FC236}">
                    <a16:creationId xmlns:a16="http://schemas.microsoft.com/office/drawing/2014/main" id="{70C51A55-E255-41AE-A75C-FEA0A8053C87}"/>
                  </a:ext>
                </a:extLst>
              </p:cNvPr>
              <p:cNvSpPr>
                <a:spLocks noChangeShapeType="1"/>
              </p:cNvSpPr>
              <p:nvPr/>
            </p:nvSpPr>
            <p:spPr bwMode="auto">
              <a:xfrm flipV="1">
                <a:off x="3744" y="1728"/>
                <a:ext cx="192"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8" name="Line 19">
                <a:extLst>
                  <a:ext uri="{FF2B5EF4-FFF2-40B4-BE49-F238E27FC236}">
                    <a16:creationId xmlns:a16="http://schemas.microsoft.com/office/drawing/2014/main" id="{A2EA1DC0-302D-4BFE-B96A-6BFB5824DEEA}"/>
                  </a:ext>
                </a:extLst>
              </p:cNvPr>
              <p:cNvSpPr>
                <a:spLocks noChangeShapeType="1"/>
              </p:cNvSpPr>
              <p:nvPr/>
            </p:nvSpPr>
            <p:spPr bwMode="auto">
              <a:xfrm>
                <a:off x="3744" y="1872"/>
                <a:ext cx="192"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4345" name="Line 21">
              <a:extLst>
                <a:ext uri="{FF2B5EF4-FFF2-40B4-BE49-F238E27FC236}">
                  <a16:creationId xmlns:a16="http://schemas.microsoft.com/office/drawing/2014/main" id="{D0C81E8C-B455-4FFC-AF60-47C8ACAF0D04}"/>
                </a:ext>
              </a:extLst>
            </p:cNvPr>
            <p:cNvSpPr>
              <a:spLocks noChangeShapeType="1"/>
            </p:cNvSpPr>
            <p:nvPr/>
          </p:nvSpPr>
          <p:spPr bwMode="auto">
            <a:xfrm>
              <a:off x="4752" y="2976"/>
              <a:ext cx="0"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4342" name="AutoShape 23">
            <a:extLst>
              <a:ext uri="{FF2B5EF4-FFF2-40B4-BE49-F238E27FC236}">
                <a16:creationId xmlns:a16="http://schemas.microsoft.com/office/drawing/2014/main" id="{A29F52E4-4748-445A-8611-03E02EF5F80E}"/>
              </a:ext>
            </a:extLst>
          </p:cNvPr>
          <p:cNvSpPr>
            <a:spLocks noChangeArrowheads="1"/>
          </p:cNvSpPr>
          <p:nvPr/>
        </p:nvSpPr>
        <p:spPr bwMode="auto">
          <a:xfrm>
            <a:off x="6400800" y="4800600"/>
            <a:ext cx="2362200" cy="1295400"/>
          </a:xfrm>
          <a:prstGeom prst="cube">
            <a:avLst>
              <a:gd name="adj" fmla="val 25000"/>
            </a:avLst>
          </a:prstGeom>
          <a:solidFill>
            <a:schemeClr val="folHlink"/>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b="0">
                <a:latin typeface="Times New Roman" panose="02020603050405020304" pitchFamily="18" charset="0"/>
              </a:rPr>
              <a:t>Hash mark </a:t>
            </a:r>
          </a:p>
          <a:p>
            <a:pPr algn="ctr">
              <a:spcBef>
                <a:spcPct val="0"/>
              </a:spcBef>
              <a:buClrTx/>
              <a:buSzTx/>
              <a:buFontTx/>
              <a:buNone/>
            </a:pPr>
            <a:r>
              <a:rPr kumimoji="0" lang="en-US" altLang="en-US" sz="2400" b="0">
                <a:latin typeface="Times New Roman" panose="02020603050405020304" pitchFamily="18" charset="0"/>
              </a:rPr>
              <a:t>Indicates “one”</a:t>
            </a:r>
          </a:p>
        </p:txBody>
      </p:sp>
      <p:sp>
        <p:nvSpPr>
          <p:cNvPr id="14343" name="Rectangle 26">
            <a:extLst>
              <a:ext uri="{FF2B5EF4-FFF2-40B4-BE49-F238E27FC236}">
                <a16:creationId xmlns:a16="http://schemas.microsoft.com/office/drawing/2014/main" id="{88EA8D3A-CDC4-4878-9F46-DABCABEB141F}"/>
              </a:ext>
            </a:extLst>
          </p:cNvPr>
          <p:cNvSpPr>
            <a:spLocks noChangeArrowheads="1"/>
          </p:cNvSpPr>
          <p:nvPr/>
        </p:nvSpPr>
        <p:spPr bwMode="auto">
          <a:xfrm>
            <a:off x="1371600" y="15240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r>
              <a:rPr lang="en-US" altLang="en-US" sz="2800" dirty="0"/>
              <a:t>An employee works in one department</a:t>
            </a:r>
          </a:p>
          <a:p>
            <a:r>
              <a:rPr lang="en-US" altLang="en-US" sz="2800" dirty="0"/>
              <a:t>A department employs many employees</a:t>
            </a:r>
          </a:p>
        </p:txBody>
      </p:sp>
    </p:spTree>
    <p:extLst>
      <p:ext uri="{BB962C8B-B14F-4D97-AF65-F5344CB8AC3E}">
        <p14:creationId xmlns:p14="http://schemas.microsoft.com/office/powerpoint/2010/main" val="33066164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14">
            <a:extLst>
              <a:ext uri="{FF2B5EF4-FFF2-40B4-BE49-F238E27FC236}">
                <a16:creationId xmlns:a16="http://schemas.microsoft.com/office/drawing/2014/main" id="{3E76E817-2529-445D-B7DB-B34F6F09671D}"/>
              </a:ext>
            </a:extLst>
          </p:cNvPr>
          <p:cNvSpPr>
            <a:spLocks noChangeArrowheads="1"/>
          </p:cNvSpPr>
          <p:nvPr/>
        </p:nvSpPr>
        <p:spPr bwMode="auto">
          <a:xfrm>
            <a:off x="5562600" y="4114800"/>
            <a:ext cx="3124200" cy="1524000"/>
          </a:xfrm>
          <a:prstGeom prst="cube">
            <a:avLst>
              <a:gd name="adj" fmla="val 25000"/>
            </a:avLst>
          </a:prstGeom>
          <a:solidFill>
            <a:schemeClr val="folHlink"/>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b="0" dirty="0">
                <a:latin typeface="Times New Roman" panose="02020603050405020304" pitchFamily="18" charset="0"/>
              </a:rPr>
              <a:t>The “parent” table</a:t>
            </a:r>
          </a:p>
        </p:txBody>
      </p:sp>
      <p:sp>
        <p:nvSpPr>
          <p:cNvPr id="20483" name="Line 15">
            <a:extLst>
              <a:ext uri="{FF2B5EF4-FFF2-40B4-BE49-F238E27FC236}">
                <a16:creationId xmlns:a16="http://schemas.microsoft.com/office/drawing/2014/main" id="{89869F27-B595-4EFE-9265-7386735D7BF6}"/>
              </a:ext>
            </a:extLst>
          </p:cNvPr>
          <p:cNvSpPr>
            <a:spLocks noChangeShapeType="1"/>
          </p:cNvSpPr>
          <p:nvPr/>
        </p:nvSpPr>
        <p:spPr bwMode="auto">
          <a:xfrm flipV="1">
            <a:off x="7391400" y="3505200"/>
            <a:ext cx="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484" name="AutoShape 16">
            <a:extLst>
              <a:ext uri="{FF2B5EF4-FFF2-40B4-BE49-F238E27FC236}">
                <a16:creationId xmlns:a16="http://schemas.microsoft.com/office/drawing/2014/main" id="{67004823-7461-403B-B8ED-756C0B056C87}"/>
              </a:ext>
            </a:extLst>
          </p:cNvPr>
          <p:cNvSpPr>
            <a:spLocks noChangeArrowheads="1"/>
          </p:cNvSpPr>
          <p:nvPr/>
        </p:nvSpPr>
        <p:spPr bwMode="auto">
          <a:xfrm>
            <a:off x="1295400" y="4038600"/>
            <a:ext cx="3124200" cy="1524000"/>
          </a:xfrm>
          <a:prstGeom prst="cube">
            <a:avLst>
              <a:gd name="adj" fmla="val 25000"/>
            </a:avLst>
          </a:prstGeom>
          <a:solidFill>
            <a:schemeClr val="folHlink"/>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b="0">
                <a:latin typeface="Times New Roman" panose="02020603050405020304" pitchFamily="18" charset="0"/>
              </a:rPr>
              <a:t>The “child” table</a:t>
            </a:r>
          </a:p>
        </p:txBody>
      </p:sp>
      <p:sp>
        <p:nvSpPr>
          <p:cNvPr id="20485" name="Line 17">
            <a:extLst>
              <a:ext uri="{FF2B5EF4-FFF2-40B4-BE49-F238E27FC236}">
                <a16:creationId xmlns:a16="http://schemas.microsoft.com/office/drawing/2014/main" id="{1C400F26-1DC6-4CE8-94D2-FB69C371B2CD}"/>
              </a:ext>
            </a:extLst>
          </p:cNvPr>
          <p:cNvSpPr>
            <a:spLocks noChangeShapeType="1"/>
          </p:cNvSpPr>
          <p:nvPr/>
        </p:nvSpPr>
        <p:spPr bwMode="auto">
          <a:xfrm flipV="1">
            <a:off x="2209800" y="3505200"/>
            <a:ext cx="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20486" name="Group 18">
            <a:extLst>
              <a:ext uri="{FF2B5EF4-FFF2-40B4-BE49-F238E27FC236}">
                <a16:creationId xmlns:a16="http://schemas.microsoft.com/office/drawing/2014/main" id="{4A7E7478-24AF-404F-96E0-2665A40CAF7E}"/>
              </a:ext>
            </a:extLst>
          </p:cNvPr>
          <p:cNvGrpSpPr>
            <a:grpSpLocks/>
          </p:cNvGrpSpPr>
          <p:nvPr/>
        </p:nvGrpSpPr>
        <p:grpSpPr bwMode="auto">
          <a:xfrm>
            <a:off x="1371600" y="2286000"/>
            <a:ext cx="7315200" cy="1219200"/>
            <a:chOff x="864" y="1776"/>
            <a:chExt cx="4608" cy="768"/>
          </a:xfrm>
        </p:grpSpPr>
        <p:sp>
          <p:nvSpPr>
            <p:cNvPr id="20487" name="Rectangle 19">
              <a:extLst>
                <a:ext uri="{FF2B5EF4-FFF2-40B4-BE49-F238E27FC236}">
                  <a16:creationId xmlns:a16="http://schemas.microsoft.com/office/drawing/2014/main" id="{9A7F4CF9-E8E1-42BE-A642-373EBBCA2491}"/>
                </a:ext>
              </a:extLst>
            </p:cNvPr>
            <p:cNvSpPr>
              <a:spLocks noChangeArrowheads="1"/>
            </p:cNvSpPr>
            <p:nvPr/>
          </p:nvSpPr>
          <p:spPr bwMode="auto">
            <a:xfrm>
              <a:off x="864" y="1776"/>
              <a:ext cx="1389" cy="768"/>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a:latin typeface="Times New Roman" panose="02020603050405020304" pitchFamily="18" charset="0"/>
                </a:rPr>
                <a:t>EMPLOYEE</a:t>
              </a:r>
            </a:p>
          </p:txBody>
        </p:sp>
        <p:sp>
          <p:nvSpPr>
            <p:cNvPr id="20488" name="Rectangle 20">
              <a:extLst>
                <a:ext uri="{FF2B5EF4-FFF2-40B4-BE49-F238E27FC236}">
                  <a16:creationId xmlns:a16="http://schemas.microsoft.com/office/drawing/2014/main" id="{3AEA05AA-584A-44C2-8A6C-5CF40E081B06}"/>
                </a:ext>
              </a:extLst>
            </p:cNvPr>
            <p:cNvSpPr>
              <a:spLocks noChangeArrowheads="1"/>
            </p:cNvSpPr>
            <p:nvPr/>
          </p:nvSpPr>
          <p:spPr bwMode="auto">
            <a:xfrm>
              <a:off x="4038" y="1776"/>
              <a:ext cx="1434" cy="768"/>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a:latin typeface="Times New Roman" panose="02020603050405020304" pitchFamily="18" charset="0"/>
                </a:rPr>
                <a:t>DEPARTMENT</a:t>
              </a:r>
            </a:p>
          </p:txBody>
        </p:sp>
        <p:sp>
          <p:nvSpPr>
            <p:cNvPr id="20489" name="Text Box 21">
              <a:extLst>
                <a:ext uri="{FF2B5EF4-FFF2-40B4-BE49-F238E27FC236}">
                  <a16:creationId xmlns:a16="http://schemas.microsoft.com/office/drawing/2014/main" id="{23836AEE-E2AC-47D0-B7C1-D42BEBF43CC5}"/>
                </a:ext>
              </a:extLst>
            </p:cNvPr>
            <p:cNvSpPr txBox="1">
              <a:spLocks noChangeArrowheads="1"/>
            </p:cNvSpPr>
            <p:nvPr/>
          </p:nvSpPr>
          <p:spPr bwMode="auto">
            <a:xfrm>
              <a:off x="2253" y="1920"/>
              <a:ext cx="83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b="0">
                  <a:latin typeface="Times New Roman" panose="02020603050405020304" pitchFamily="18" charset="0"/>
                </a:rPr>
                <a:t>works_in</a:t>
              </a:r>
            </a:p>
          </p:txBody>
        </p:sp>
        <p:sp>
          <p:nvSpPr>
            <p:cNvPr id="20490" name="Text Box 22">
              <a:extLst>
                <a:ext uri="{FF2B5EF4-FFF2-40B4-BE49-F238E27FC236}">
                  <a16:creationId xmlns:a16="http://schemas.microsoft.com/office/drawing/2014/main" id="{6FBDF941-E7C3-4447-8A4E-711DB626A2BB}"/>
                </a:ext>
              </a:extLst>
            </p:cNvPr>
            <p:cNvSpPr txBox="1">
              <a:spLocks noChangeArrowheads="1"/>
            </p:cNvSpPr>
            <p:nvPr/>
          </p:nvSpPr>
          <p:spPr bwMode="auto">
            <a:xfrm>
              <a:off x="3195" y="2208"/>
              <a:ext cx="76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b="0">
                  <a:latin typeface="Times New Roman" panose="02020603050405020304" pitchFamily="18" charset="0"/>
                </a:rPr>
                <a:t>employs</a:t>
              </a:r>
            </a:p>
          </p:txBody>
        </p:sp>
        <p:grpSp>
          <p:nvGrpSpPr>
            <p:cNvPr id="20491" name="Group 23">
              <a:extLst>
                <a:ext uri="{FF2B5EF4-FFF2-40B4-BE49-F238E27FC236}">
                  <a16:creationId xmlns:a16="http://schemas.microsoft.com/office/drawing/2014/main" id="{A7995677-5EDC-4AEB-8D51-106F5E4A8679}"/>
                </a:ext>
              </a:extLst>
            </p:cNvPr>
            <p:cNvGrpSpPr>
              <a:grpSpLocks/>
            </p:cNvGrpSpPr>
            <p:nvPr/>
          </p:nvGrpSpPr>
          <p:grpSpPr bwMode="auto">
            <a:xfrm rot="10800000">
              <a:off x="2253" y="2064"/>
              <a:ext cx="1785" cy="288"/>
              <a:chOff x="2208" y="1728"/>
              <a:chExt cx="1728" cy="288"/>
            </a:xfrm>
          </p:grpSpPr>
          <p:sp>
            <p:nvSpPr>
              <p:cNvPr id="20493" name="Line 24">
                <a:extLst>
                  <a:ext uri="{FF2B5EF4-FFF2-40B4-BE49-F238E27FC236}">
                    <a16:creationId xmlns:a16="http://schemas.microsoft.com/office/drawing/2014/main" id="{23E04806-2337-4A39-AFBB-9E0826B3DC6B}"/>
                  </a:ext>
                </a:extLst>
              </p:cNvPr>
              <p:cNvSpPr>
                <a:spLocks noChangeShapeType="1"/>
              </p:cNvSpPr>
              <p:nvPr/>
            </p:nvSpPr>
            <p:spPr bwMode="auto">
              <a:xfrm>
                <a:off x="2208" y="1872"/>
                <a:ext cx="17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4" name="Line 25">
                <a:extLst>
                  <a:ext uri="{FF2B5EF4-FFF2-40B4-BE49-F238E27FC236}">
                    <a16:creationId xmlns:a16="http://schemas.microsoft.com/office/drawing/2014/main" id="{D2217F60-FA1B-4DE3-96E4-4813E60A530D}"/>
                  </a:ext>
                </a:extLst>
              </p:cNvPr>
              <p:cNvSpPr>
                <a:spLocks noChangeShapeType="1"/>
              </p:cNvSpPr>
              <p:nvPr/>
            </p:nvSpPr>
            <p:spPr bwMode="auto">
              <a:xfrm flipV="1">
                <a:off x="3744" y="1728"/>
                <a:ext cx="192"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5" name="Line 26">
                <a:extLst>
                  <a:ext uri="{FF2B5EF4-FFF2-40B4-BE49-F238E27FC236}">
                    <a16:creationId xmlns:a16="http://schemas.microsoft.com/office/drawing/2014/main" id="{44E18FDB-ADE1-4B74-AAB0-7C519AFC5B98}"/>
                  </a:ext>
                </a:extLst>
              </p:cNvPr>
              <p:cNvSpPr>
                <a:spLocks noChangeShapeType="1"/>
              </p:cNvSpPr>
              <p:nvPr/>
            </p:nvSpPr>
            <p:spPr bwMode="auto">
              <a:xfrm>
                <a:off x="3744" y="1872"/>
                <a:ext cx="192"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0492" name="Line 27">
              <a:extLst>
                <a:ext uri="{FF2B5EF4-FFF2-40B4-BE49-F238E27FC236}">
                  <a16:creationId xmlns:a16="http://schemas.microsoft.com/office/drawing/2014/main" id="{AEB90995-B81B-4E69-B7F6-5FDF483C1834}"/>
                </a:ext>
              </a:extLst>
            </p:cNvPr>
            <p:cNvSpPr>
              <a:spLocks noChangeShapeType="1"/>
            </p:cNvSpPr>
            <p:nvPr/>
          </p:nvSpPr>
          <p:spPr bwMode="auto">
            <a:xfrm>
              <a:off x="3890" y="2112"/>
              <a:ext cx="0"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4" name="Title 3">
            <a:extLst>
              <a:ext uri="{FF2B5EF4-FFF2-40B4-BE49-F238E27FC236}">
                <a16:creationId xmlns:a16="http://schemas.microsoft.com/office/drawing/2014/main" id="{3BBE4AF7-0E47-41E5-BA30-36DDA3093C2B}"/>
              </a:ext>
            </a:extLst>
          </p:cNvPr>
          <p:cNvSpPr>
            <a:spLocks noGrp="1"/>
          </p:cNvSpPr>
          <p:nvPr>
            <p:ph type="title"/>
          </p:nvPr>
        </p:nvSpPr>
        <p:spPr/>
        <p:txBody>
          <a:bodyPr/>
          <a:lstStyle/>
          <a:p>
            <a:r>
              <a:rPr lang="en-US" altLang="en-US" dirty="0"/>
              <a:t>This is a one-to-many </a:t>
            </a:r>
            <a:br>
              <a:rPr lang="en-US" altLang="en-US" dirty="0"/>
            </a:br>
            <a:r>
              <a:rPr lang="en-US" altLang="en-US" dirty="0"/>
              <a:t>(1-M) relationship</a:t>
            </a:r>
            <a:endParaRPr lang="en-US" dirty="0"/>
          </a:p>
        </p:txBody>
      </p:sp>
    </p:spTree>
    <p:extLst>
      <p:ext uri="{BB962C8B-B14F-4D97-AF65-F5344CB8AC3E}">
        <p14:creationId xmlns:p14="http://schemas.microsoft.com/office/powerpoint/2010/main" val="9299469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12734369-210B-4953-9026-953F051FF85C}"/>
              </a:ext>
            </a:extLst>
          </p:cNvPr>
          <p:cNvSpPr>
            <a:spLocks noGrp="1" noChangeArrowheads="1"/>
          </p:cNvSpPr>
          <p:nvPr>
            <p:ph type="title"/>
          </p:nvPr>
        </p:nvSpPr>
        <p:spPr>
          <a:xfrm>
            <a:off x="1420091" y="211138"/>
            <a:ext cx="7619997" cy="1143000"/>
          </a:xfrm>
        </p:spPr>
        <p:txBody>
          <a:bodyPr/>
          <a:lstStyle/>
          <a:p>
            <a:r>
              <a:rPr lang="en-US" altLang="en-US" dirty="0"/>
              <a:t>ER Diagram</a:t>
            </a:r>
          </a:p>
        </p:txBody>
      </p:sp>
      <p:sp>
        <p:nvSpPr>
          <p:cNvPr id="24580" name="Rectangle 3">
            <a:extLst>
              <a:ext uri="{FF2B5EF4-FFF2-40B4-BE49-F238E27FC236}">
                <a16:creationId xmlns:a16="http://schemas.microsoft.com/office/drawing/2014/main" id="{CF648E8C-C6E0-4803-A9DE-8EA212363103}"/>
              </a:ext>
            </a:extLst>
          </p:cNvPr>
          <p:cNvSpPr>
            <a:spLocks noChangeArrowheads="1"/>
          </p:cNvSpPr>
          <p:nvPr/>
        </p:nvSpPr>
        <p:spPr bwMode="auto">
          <a:xfrm>
            <a:off x="1371600" y="2209800"/>
            <a:ext cx="2205038" cy="2514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dirty="0">
                <a:latin typeface="Times New Roman" panose="02020603050405020304" pitchFamily="18" charset="0"/>
              </a:rPr>
              <a:t>EMPLOYEE</a:t>
            </a:r>
          </a:p>
          <a:p>
            <a:pPr algn="ctr">
              <a:spcBef>
                <a:spcPct val="0"/>
              </a:spcBef>
              <a:buClrTx/>
              <a:buSzTx/>
              <a:buFontTx/>
              <a:buNone/>
            </a:pPr>
            <a:endParaRPr kumimoji="0" lang="en-US" altLang="en-US" sz="2400" dirty="0">
              <a:latin typeface="Times New Roman" panose="02020603050405020304" pitchFamily="18" charset="0"/>
            </a:endParaRPr>
          </a:p>
          <a:p>
            <a:pPr algn="ctr">
              <a:spcBef>
                <a:spcPct val="0"/>
              </a:spcBef>
              <a:buClrTx/>
              <a:buSzTx/>
              <a:buFontTx/>
              <a:buNone/>
            </a:pPr>
            <a:r>
              <a:rPr kumimoji="0" lang="en-US" altLang="en-US" sz="2400" dirty="0">
                <a:latin typeface="Times New Roman" panose="02020603050405020304" pitchFamily="18" charset="0"/>
              </a:rPr>
              <a:t>EmpNo</a:t>
            </a:r>
          </a:p>
          <a:p>
            <a:pPr algn="ctr">
              <a:spcBef>
                <a:spcPct val="0"/>
              </a:spcBef>
              <a:buClrTx/>
              <a:buSzTx/>
              <a:buFontTx/>
              <a:buNone/>
            </a:pPr>
            <a:r>
              <a:rPr kumimoji="0" lang="en-US" altLang="en-US" sz="2400" b="0" dirty="0">
                <a:latin typeface="Times New Roman" panose="02020603050405020304" pitchFamily="18" charset="0"/>
              </a:rPr>
              <a:t>EmpName</a:t>
            </a:r>
          </a:p>
          <a:p>
            <a:pPr algn="ctr">
              <a:spcBef>
                <a:spcPct val="0"/>
              </a:spcBef>
              <a:buClrTx/>
              <a:buSzTx/>
              <a:buFontTx/>
              <a:buNone/>
            </a:pPr>
            <a:r>
              <a:rPr kumimoji="0" lang="en-US" altLang="en-US" sz="2400" b="0" dirty="0">
                <a:latin typeface="Times New Roman" panose="02020603050405020304" pitchFamily="18" charset="0"/>
              </a:rPr>
              <a:t>Address</a:t>
            </a:r>
          </a:p>
          <a:p>
            <a:pPr algn="ctr">
              <a:spcBef>
                <a:spcPct val="0"/>
              </a:spcBef>
              <a:buClrTx/>
              <a:buSzTx/>
              <a:buFontTx/>
              <a:buNone/>
            </a:pPr>
            <a:r>
              <a:rPr kumimoji="0" lang="en-US" altLang="en-US" sz="2400" b="0" dirty="0">
                <a:latin typeface="Times New Roman" panose="02020603050405020304" pitchFamily="18" charset="0"/>
              </a:rPr>
              <a:t>PhoneNum</a:t>
            </a:r>
          </a:p>
        </p:txBody>
      </p:sp>
      <p:sp>
        <p:nvSpPr>
          <p:cNvPr id="24581" name="Rectangle 4">
            <a:extLst>
              <a:ext uri="{FF2B5EF4-FFF2-40B4-BE49-F238E27FC236}">
                <a16:creationId xmlns:a16="http://schemas.microsoft.com/office/drawing/2014/main" id="{587CAA78-AA0A-4DC9-8F40-1CD45EBD3FCA}"/>
              </a:ext>
            </a:extLst>
          </p:cNvPr>
          <p:cNvSpPr>
            <a:spLocks noChangeArrowheads="1"/>
          </p:cNvSpPr>
          <p:nvPr/>
        </p:nvSpPr>
        <p:spPr bwMode="auto">
          <a:xfrm>
            <a:off x="6410325" y="2209800"/>
            <a:ext cx="2276475" cy="2514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dirty="0">
                <a:latin typeface="Times New Roman" panose="02020603050405020304" pitchFamily="18" charset="0"/>
              </a:rPr>
              <a:t>DEPARTMENT</a:t>
            </a:r>
          </a:p>
          <a:p>
            <a:pPr algn="ctr">
              <a:spcBef>
                <a:spcPct val="0"/>
              </a:spcBef>
              <a:buClrTx/>
              <a:buSzTx/>
              <a:buFontTx/>
              <a:buNone/>
            </a:pPr>
            <a:endParaRPr kumimoji="0" lang="en-US" altLang="en-US" sz="2400" dirty="0">
              <a:latin typeface="Times New Roman" panose="02020603050405020304" pitchFamily="18" charset="0"/>
            </a:endParaRPr>
          </a:p>
          <a:p>
            <a:pPr algn="ctr">
              <a:spcBef>
                <a:spcPct val="0"/>
              </a:spcBef>
              <a:buClrTx/>
              <a:buSzTx/>
              <a:buFontTx/>
              <a:buNone/>
            </a:pPr>
            <a:r>
              <a:rPr kumimoji="0" lang="en-US" altLang="en-US" sz="2400" dirty="0">
                <a:latin typeface="Times New Roman" panose="02020603050405020304" pitchFamily="18" charset="0"/>
              </a:rPr>
              <a:t>DeptNum</a:t>
            </a:r>
          </a:p>
          <a:p>
            <a:pPr algn="ctr">
              <a:spcBef>
                <a:spcPct val="0"/>
              </a:spcBef>
              <a:buClrTx/>
              <a:buSzTx/>
              <a:buFontTx/>
              <a:buNone/>
            </a:pPr>
            <a:r>
              <a:rPr kumimoji="0" lang="en-US" altLang="en-US" sz="2400" b="0" dirty="0">
                <a:latin typeface="Times New Roman" panose="02020603050405020304" pitchFamily="18" charset="0"/>
              </a:rPr>
              <a:t>DeptName</a:t>
            </a:r>
          </a:p>
          <a:p>
            <a:pPr algn="ctr">
              <a:spcBef>
                <a:spcPct val="0"/>
              </a:spcBef>
              <a:buClrTx/>
              <a:buSzTx/>
              <a:buFontTx/>
              <a:buNone/>
            </a:pPr>
            <a:r>
              <a:rPr kumimoji="0" lang="en-US" altLang="en-US" sz="2400" b="0" dirty="0">
                <a:latin typeface="Times New Roman" panose="02020603050405020304" pitchFamily="18" charset="0"/>
              </a:rPr>
              <a:t>Location</a:t>
            </a:r>
          </a:p>
        </p:txBody>
      </p:sp>
      <p:sp>
        <p:nvSpPr>
          <p:cNvPr id="24582" name="Text Box 5">
            <a:extLst>
              <a:ext uri="{FF2B5EF4-FFF2-40B4-BE49-F238E27FC236}">
                <a16:creationId xmlns:a16="http://schemas.microsoft.com/office/drawing/2014/main" id="{7B0527EA-5600-4186-8E30-DB2E3A51BF13}"/>
              </a:ext>
            </a:extLst>
          </p:cNvPr>
          <p:cNvSpPr txBox="1">
            <a:spLocks noChangeArrowheads="1"/>
          </p:cNvSpPr>
          <p:nvPr/>
        </p:nvSpPr>
        <p:spPr bwMode="auto">
          <a:xfrm>
            <a:off x="3576638" y="2438400"/>
            <a:ext cx="13192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b="0">
                <a:latin typeface="Times New Roman" panose="02020603050405020304" pitchFamily="18" charset="0"/>
              </a:rPr>
              <a:t>works_in</a:t>
            </a:r>
          </a:p>
        </p:txBody>
      </p:sp>
      <p:sp>
        <p:nvSpPr>
          <p:cNvPr id="24583" name="Text Box 6">
            <a:extLst>
              <a:ext uri="{FF2B5EF4-FFF2-40B4-BE49-F238E27FC236}">
                <a16:creationId xmlns:a16="http://schemas.microsoft.com/office/drawing/2014/main" id="{7CD39CAB-EF32-4046-AE3B-7674927251E5}"/>
              </a:ext>
            </a:extLst>
          </p:cNvPr>
          <p:cNvSpPr txBox="1">
            <a:spLocks noChangeArrowheads="1"/>
          </p:cNvSpPr>
          <p:nvPr/>
        </p:nvSpPr>
        <p:spPr bwMode="auto">
          <a:xfrm>
            <a:off x="5072063" y="2895600"/>
            <a:ext cx="12160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b="0">
                <a:latin typeface="Times New Roman" panose="02020603050405020304" pitchFamily="18" charset="0"/>
              </a:rPr>
              <a:t>employs</a:t>
            </a:r>
          </a:p>
        </p:txBody>
      </p:sp>
      <p:grpSp>
        <p:nvGrpSpPr>
          <p:cNvPr id="24584" name="Group 7">
            <a:extLst>
              <a:ext uri="{FF2B5EF4-FFF2-40B4-BE49-F238E27FC236}">
                <a16:creationId xmlns:a16="http://schemas.microsoft.com/office/drawing/2014/main" id="{AE1D3075-38D3-46A7-8325-1B07BC21C32A}"/>
              </a:ext>
            </a:extLst>
          </p:cNvPr>
          <p:cNvGrpSpPr>
            <a:grpSpLocks/>
          </p:cNvGrpSpPr>
          <p:nvPr/>
        </p:nvGrpSpPr>
        <p:grpSpPr bwMode="auto">
          <a:xfrm rot="10800000">
            <a:off x="3576638" y="2667000"/>
            <a:ext cx="2833687" cy="457200"/>
            <a:chOff x="2208" y="1728"/>
            <a:chExt cx="1728" cy="288"/>
          </a:xfrm>
        </p:grpSpPr>
        <p:sp>
          <p:nvSpPr>
            <p:cNvPr id="24591" name="Line 8">
              <a:extLst>
                <a:ext uri="{FF2B5EF4-FFF2-40B4-BE49-F238E27FC236}">
                  <a16:creationId xmlns:a16="http://schemas.microsoft.com/office/drawing/2014/main" id="{DDF9D6D7-D4E8-4F31-8C6C-5BBCA3E4C453}"/>
                </a:ext>
              </a:extLst>
            </p:cNvPr>
            <p:cNvSpPr>
              <a:spLocks noChangeShapeType="1"/>
            </p:cNvSpPr>
            <p:nvPr/>
          </p:nvSpPr>
          <p:spPr bwMode="auto">
            <a:xfrm>
              <a:off x="2208" y="1872"/>
              <a:ext cx="17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2" name="Line 9">
              <a:extLst>
                <a:ext uri="{FF2B5EF4-FFF2-40B4-BE49-F238E27FC236}">
                  <a16:creationId xmlns:a16="http://schemas.microsoft.com/office/drawing/2014/main" id="{35A85031-411E-4AB9-9E29-F72B52F39AAE}"/>
                </a:ext>
              </a:extLst>
            </p:cNvPr>
            <p:cNvSpPr>
              <a:spLocks noChangeShapeType="1"/>
            </p:cNvSpPr>
            <p:nvPr/>
          </p:nvSpPr>
          <p:spPr bwMode="auto">
            <a:xfrm flipV="1">
              <a:off x="3744" y="1728"/>
              <a:ext cx="192"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3" name="Line 10">
              <a:extLst>
                <a:ext uri="{FF2B5EF4-FFF2-40B4-BE49-F238E27FC236}">
                  <a16:creationId xmlns:a16="http://schemas.microsoft.com/office/drawing/2014/main" id="{F48B8D77-B834-4A3E-A5DA-B4830C64927C}"/>
                </a:ext>
              </a:extLst>
            </p:cNvPr>
            <p:cNvSpPr>
              <a:spLocks noChangeShapeType="1"/>
            </p:cNvSpPr>
            <p:nvPr/>
          </p:nvSpPr>
          <p:spPr bwMode="auto">
            <a:xfrm>
              <a:off x="3744" y="1872"/>
              <a:ext cx="192"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4585" name="Line 11">
            <a:extLst>
              <a:ext uri="{FF2B5EF4-FFF2-40B4-BE49-F238E27FC236}">
                <a16:creationId xmlns:a16="http://schemas.microsoft.com/office/drawing/2014/main" id="{4F341D49-17FE-46E2-BA70-11B3D73A981F}"/>
              </a:ext>
            </a:extLst>
          </p:cNvPr>
          <p:cNvSpPr>
            <a:spLocks noChangeShapeType="1"/>
          </p:cNvSpPr>
          <p:nvPr/>
        </p:nvSpPr>
        <p:spPr bwMode="auto">
          <a:xfrm>
            <a:off x="6175375" y="27432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6" name="Line 12">
            <a:extLst>
              <a:ext uri="{FF2B5EF4-FFF2-40B4-BE49-F238E27FC236}">
                <a16:creationId xmlns:a16="http://schemas.microsoft.com/office/drawing/2014/main" id="{16AAF170-8342-4A9E-BCE1-BE47194B28C6}"/>
              </a:ext>
            </a:extLst>
          </p:cNvPr>
          <p:cNvSpPr>
            <a:spLocks noChangeShapeType="1"/>
          </p:cNvSpPr>
          <p:nvPr/>
        </p:nvSpPr>
        <p:spPr bwMode="auto">
          <a:xfrm>
            <a:off x="1371600" y="2971800"/>
            <a:ext cx="2209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7" name="Line 13">
            <a:extLst>
              <a:ext uri="{FF2B5EF4-FFF2-40B4-BE49-F238E27FC236}">
                <a16:creationId xmlns:a16="http://schemas.microsoft.com/office/drawing/2014/main" id="{F8C7A8A7-84D1-4979-9B73-E3D2310DC22E}"/>
              </a:ext>
            </a:extLst>
          </p:cNvPr>
          <p:cNvSpPr>
            <a:spLocks noChangeShapeType="1"/>
          </p:cNvSpPr>
          <p:nvPr/>
        </p:nvSpPr>
        <p:spPr bwMode="auto">
          <a:xfrm>
            <a:off x="6400800" y="3048000"/>
            <a:ext cx="2286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59632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Database Models </a:t>
            </a:r>
          </a:p>
        </p:txBody>
      </p:sp>
      <p:sp>
        <p:nvSpPr>
          <p:cNvPr id="3" name="Content Placeholder 2"/>
          <p:cNvSpPr>
            <a:spLocks noGrp="1"/>
          </p:cNvSpPr>
          <p:nvPr>
            <p:ph idx="1"/>
          </p:nvPr>
        </p:nvSpPr>
        <p:spPr/>
        <p:txBody>
          <a:bodyPr/>
          <a:lstStyle/>
          <a:p>
            <a:r>
              <a:rPr lang="en-US" dirty="0"/>
              <a:t>Defines the logical design and structure of a database </a:t>
            </a:r>
          </a:p>
          <a:p>
            <a:r>
              <a:rPr lang="en-US" u="sng" dirty="0">
                <a:solidFill>
                  <a:schemeClr val="accent1">
                    <a:lumMod val="50000"/>
                  </a:schemeClr>
                </a:solidFill>
              </a:rPr>
              <a:t>Relational model </a:t>
            </a:r>
            <a:r>
              <a:rPr lang="en-US" dirty="0"/>
              <a:t>is the most widely used but there are other models </a:t>
            </a:r>
          </a:p>
          <a:p>
            <a:pPr lvl="1"/>
            <a:r>
              <a:rPr lang="en-US" dirty="0"/>
              <a:t>Hierarchical model</a:t>
            </a:r>
          </a:p>
          <a:p>
            <a:pPr lvl="1"/>
            <a:r>
              <a:rPr lang="en-US" dirty="0"/>
              <a:t>Network model</a:t>
            </a:r>
          </a:p>
          <a:p>
            <a:pPr lvl="1"/>
            <a:r>
              <a:rPr lang="en-US" dirty="0"/>
              <a:t>Relational model</a:t>
            </a:r>
          </a:p>
        </p:txBody>
      </p:sp>
    </p:spTree>
    <p:extLst>
      <p:ext uri="{BB962C8B-B14F-4D97-AF65-F5344CB8AC3E}">
        <p14:creationId xmlns:p14="http://schemas.microsoft.com/office/powerpoint/2010/main" val="19107240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12734369-210B-4953-9026-953F051FF85C}"/>
              </a:ext>
            </a:extLst>
          </p:cNvPr>
          <p:cNvSpPr>
            <a:spLocks noGrp="1" noChangeArrowheads="1"/>
          </p:cNvSpPr>
          <p:nvPr>
            <p:ph type="title"/>
          </p:nvPr>
        </p:nvSpPr>
        <p:spPr>
          <a:xfrm>
            <a:off x="1420091" y="211138"/>
            <a:ext cx="7619997" cy="1143000"/>
          </a:xfrm>
        </p:spPr>
        <p:txBody>
          <a:bodyPr/>
          <a:lstStyle/>
          <a:p>
            <a:r>
              <a:rPr lang="en-US" altLang="en-US" dirty="0"/>
              <a:t>Schema: there is nothing connecting the two tables</a:t>
            </a:r>
          </a:p>
        </p:txBody>
      </p:sp>
      <p:sp>
        <p:nvSpPr>
          <p:cNvPr id="24579" name="Rectangle 14">
            <a:extLst>
              <a:ext uri="{FF2B5EF4-FFF2-40B4-BE49-F238E27FC236}">
                <a16:creationId xmlns:a16="http://schemas.microsoft.com/office/drawing/2014/main" id="{63184965-A438-4457-AB2E-012A309C4A98}"/>
              </a:ext>
            </a:extLst>
          </p:cNvPr>
          <p:cNvSpPr>
            <a:spLocks noGrp="1" noChangeArrowheads="1"/>
          </p:cNvSpPr>
          <p:nvPr>
            <p:ph type="body" idx="1"/>
          </p:nvPr>
        </p:nvSpPr>
        <p:spPr>
          <a:xfrm>
            <a:off x="1404257" y="1981200"/>
            <a:ext cx="8077200" cy="1142999"/>
          </a:xfrm>
        </p:spPr>
        <p:txBody>
          <a:bodyPr/>
          <a:lstStyle/>
          <a:p>
            <a:pPr>
              <a:buFont typeface="Monotype Sorts" pitchFamily="2" charset="2"/>
              <a:buNone/>
            </a:pPr>
            <a:r>
              <a:rPr lang="en-US" altLang="en-US" sz="2400" dirty="0"/>
              <a:t>EMPLOYEE(</a:t>
            </a:r>
            <a:r>
              <a:rPr lang="en-US" altLang="en-US" sz="2400" u="sng" dirty="0"/>
              <a:t>EmpNo</a:t>
            </a:r>
            <a:r>
              <a:rPr lang="en-US" altLang="en-US" sz="2400" dirty="0"/>
              <a:t>, EmpName, Address, PhoneNum)</a:t>
            </a:r>
          </a:p>
          <a:p>
            <a:pPr>
              <a:buFont typeface="Monotype Sorts" pitchFamily="2" charset="2"/>
              <a:buNone/>
            </a:pPr>
            <a:endParaRPr lang="en-US" altLang="en-US" sz="2400" dirty="0"/>
          </a:p>
          <a:p>
            <a:pPr>
              <a:buFont typeface="Monotype Sorts" pitchFamily="2" charset="2"/>
              <a:buNone/>
            </a:pPr>
            <a:r>
              <a:rPr lang="en-US" altLang="en-US" sz="2400" dirty="0"/>
              <a:t>DEPARTMENT(</a:t>
            </a:r>
            <a:r>
              <a:rPr lang="en-US" altLang="en-US" sz="2400" u="sng" dirty="0"/>
              <a:t>DeptNum</a:t>
            </a:r>
            <a:r>
              <a:rPr lang="en-US" altLang="en-US" sz="2400" dirty="0"/>
              <a:t>, DeptName, Location)</a:t>
            </a:r>
          </a:p>
        </p:txBody>
      </p:sp>
    </p:spTree>
    <p:extLst>
      <p:ext uri="{BB962C8B-B14F-4D97-AF65-F5344CB8AC3E}">
        <p14:creationId xmlns:p14="http://schemas.microsoft.com/office/powerpoint/2010/main" val="22730632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DCB70DFD-2F30-4FF8-B99D-B0ED1629DE2B}"/>
              </a:ext>
            </a:extLst>
          </p:cNvPr>
          <p:cNvSpPr>
            <a:spLocks noGrp="1" noChangeArrowheads="1"/>
          </p:cNvSpPr>
          <p:nvPr>
            <p:ph type="title"/>
          </p:nvPr>
        </p:nvSpPr>
        <p:spPr>
          <a:xfrm>
            <a:off x="1247775" y="228600"/>
            <a:ext cx="7878763" cy="1143000"/>
          </a:xfrm>
        </p:spPr>
        <p:txBody>
          <a:bodyPr/>
          <a:lstStyle/>
          <a:p>
            <a:r>
              <a:rPr lang="en-US" altLang="en-US" dirty="0"/>
              <a:t>Foreign key</a:t>
            </a:r>
            <a:r>
              <a:rPr lang="en-US" altLang="en-US" sz="3200" dirty="0"/>
              <a:t>—to connect the two tables:</a:t>
            </a:r>
            <a:endParaRPr lang="en-US" altLang="en-US" dirty="0"/>
          </a:p>
        </p:txBody>
      </p:sp>
      <p:sp>
        <p:nvSpPr>
          <p:cNvPr id="26628" name="Rectangle 4">
            <a:extLst>
              <a:ext uri="{FF2B5EF4-FFF2-40B4-BE49-F238E27FC236}">
                <a16:creationId xmlns:a16="http://schemas.microsoft.com/office/drawing/2014/main" id="{C7AEC2A9-C222-4CD9-95AB-3D5D5F2B3B47}"/>
              </a:ext>
            </a:extLst>
          </p:cNvPr>
          <p:cNvSpPr>
            <a:spLocks noChangeArrowheads="1"/>
          </p:cNvSpPr>
          <p:nvPr/>
        </p:nvSpPr>
        <p:spPr bwMode="auto">
          <a:xfrm>
            <a:off x="1371600" y="1676400"/>
            <a:ext cx="2205038" cy="2514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dirty="0">
                <a:latin typeface="Times New Roman" panose="02020603050405020304" pitchFamily="18" charset="0"/>
              </a:rPr>
              <a:t>EMPLOYEE</a:t>
            </a:r>
          </a:p>
          <a:p>
            <a:pPr algn="ctr">
              <a:spcBef>
                <a:spcPct val="0"/>
              </a:spcBef>
              <a:buClrTx/>
              <a:buSzTx/>
              <a:buFontTx/>
              <a:buNone/>
            </a:pPr>
            <a:endParaRPr kumimoji="0" lang="en-US" altLang="en-US" sz="2400" dirty="0">
              <a:latin typeface="Times New Roman" panose="02020603050405020304" pitchFamily="18" charset="0"/>
            </a:endParaRPr>
          </a:p>
          <a:p>
            <a:pPr algn="ctr">
              <a:spcBef>
                <a:spcPct val="0"/>
              </a:spcBef>
              <a:buClrTx/>
              <a:buSzTx/>
              <a:buFontTx/>
              <a:buNone/>
            </a:pPr>
            <a:r>
              <a:rPr kumimoji="0" lang="en-US" altLang="en-US" sz="2400" dirty="0">
                <a:latin typeface="Times New Roman" panose="02020603050405020304" pitchFamily="18" charset="0"/>
              </a:rPr>
              <a:t>EmpNo</a:t>
            </a:r>
          </a:p>
          <a:p>
            <a:pPr algn="ctr">
              <a:spcBef>
                <a:spcPct val="0"/>
              </a:spcBef>
              <a:buClrTx/>
              <a:buSzTx/>
              <a:buFontTx/>
              <a:buNone/>
            </a:pPr>
            <a:r>
              <a:rPr kumimoji="0" lang="en-US" altLang="en-US" sz="2400" b="0" dirty="0">
                <a:latin typeface="Times New Roman" panose="02020603050405020304" pitchFamily="18" charset="0"/>
              </a:rPr>
              <a:t>EmpName</a:t>
            </a:r>
          </a:p>
          <a:p>
            <a:pPr algn="ctr">
              <a:spcBef>
                <a:spcPct val="0"/>
              </a:spcBef>
              <a:buClrTx/>
              <a:buSzTx/>
              <a:buFontTx/>
              <a:buNone/>
            </a:pPr>
            <a:r>
              <a:rPr kumimoji="0" lang="en-US" altLang="en-US" sz="2400" b="0" dirty="0">
                <a:latin typeface="Times New Roman" panose="02020603050405020304" pitchFamily="18" charset="0"/>
              </a:rPr>
              <a:t>Address</a:t>
            </a:r>
          </a:p>
          <a:p>
            <a:pPr algn="ctr">
              <a:spcBef>
                <a:spcPct val="0"/>
              </a:spcBef>
              <a:buClrTx/>
              <a:buSzTx/>
              <a:buFontTx/>
              <a:buNone/>
            </a:pPr>
            <a:r>
              <a:rPr kumimoji="0" lang="en-US" altLang="en-US" sz="2400" b="0" dirty="0">
                <a:latin typeface="Times New Roman" panose="02020603050405020304" pitchFamily="18" charset="0"/>
              </a:rPr>
              <a:t>PhoneNum</a:t>
            </a:r>
          </a:p>
          <a:p>
            <a:pPr algn="ctr">
              <a:spcBef>
                <a:spcPct val="0"/>
              </a:spcBef>
              <a:buClrTx/>
              <a:buSzTx/>
              <a:buFontTx/>
              <a:buNone/>
            </a:pPr>
            <a:r>
              <a:rPr kumimoji="0" lang="en-US" altLang="en-US" sz="2400" dirty="0">
                <a:solidFill>
                  <a:srgbClr val="C00000"/>
                </a:solidFill>
                <a:latin typeface="Times New Roman" panose="02020603050405020304" pitchFamily="18" charset="0"/>
              </a:rPr>
              <a:t>DeptNum</a:t>
            </a:r>
          </a:p>
        </p:txBody>
      </p:sp>
      <p:sp>
        <p:nvSpPr>
          <p:cNvPr id="26629" name="Rectangle 5">
            <a:extLst>
              <a:ext uri="{FF2B5EF4-FFF2-40B4-BE49-F238E27FC236}">
                <a16:creationId xmlns:a16="http://schemas.microsoft.com/office/drawing/2014/main" id="{61A85CE6-7000-46B0-BB13-E0FBA51F6028}"/>
              </a:ext>
            </a:extLst>
          </p:cNvPr>
          <p:cNvSpPr>
            <a:spLocks noChangeArrowheads="1"/>
          </p:cNvSpPr>
          <p:nvPr/>
        </p:nvSpPr>
        <p:spPr bwMode="auto">
          <a:xfrm>
            <a:off x="6410325" y="1676400"/>
            <a:ext cx="2276475" cy="2514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dirty="0">
                <a:latin typeface="Times New Roman" panose="02020603050405020304" pitchFamily="18" charset="0"/>
              </a:rPr>
              <a:t>DEPARTMENT</a:t>
            </a:r>
          </a:p>
          <a:p>
            <a:pPr algn="ctr">
              <a:spcBef>
                <a:spcPct val="0"/>
              </a:spcBef>
              <a:buClrTx/>
              <a:buSzTx/>
              <a:buFontTx/>
              <a:buNone/>
            </a:pPr>
            <a:endParaRPr kumimoji="0" lang="en-US" altLang="en-US" sz="2400" dirty="0">
              <a:latin typeface="Times New Roman" panose="02020603050405020304" pitchFamily="18" charset="0"/>
            </a:endParaRPr>
          </a:p>
          <a:p>
            <a:pPr algn="ctr">
              <a:spcBef>
                <a:spcPct val="0"/>
              </a:spcBef>
              <a:buClrTx/>
              <a:buSzTx/>
              <a:buFontTx/>
              <a:buNone/>
            </a:pPr>
            <a:r>
              <a:rPr kumimoji="0" lang="en-US" altLang="en-US" sz="2400" dirty="0">
                <a:latin typeface="Times New Roman" panose="02020603050405020304" pitchFamily="18" charset="0"/>
              </a:rPr>
              <a:t>DeptNum</a:t>
            </a:r>
          </a:p>
          <a:p>
            <a:pPr algn="ctr">
              <a:spcBef>
                <a:spcPct val="0"/>
              </a:spcBef>
              <a:buClrTx/>
              <a:buSzTx/>
              <a:buFontTx/>
              <a:buNone/>
            </a:pPr>
            <a:r>
              <a:rPr kumimoji="0" lang="en-US" altLang="en-US" sz="2400" b="0" dirty="0">
                <a:latin typeface="Times New Roman" panose="02020603050405020304" pitchFamily="18" charset="0"/>
              </a:rPr>
              <a:t>DeptName</a:t>
            </a:r>
          </a:p>
          <a:p>
            <a:pPr algn="ctr">
              <a:spcBef>
                <a:spcPct val="0"/>
              </a:spcBef>
              <a:buClrTx/>
              <a:buSzTx/>
              <a:buFontTx/>
              <a:buNone/>
            </a:pPr>
            <a:r>
              <a:rPr kumimoji="0" lang="en-US" altLang="en-US" sz="2400" b="0" dirty="0">
                <a:latin typeface="Times New Roman" panose="02020603050405020304" pitchFamily="18" charset="0"/>
              </a:rPr>
              <a:t>Location</a:t>
            </a:r>
          </a:p>
        </p:txBody>
      </p:sp>
      <p:sp>
        <p:nvSpPr>
          <p:cNvPr id="26630" name="Line 7">
            <a:extLst>
              <a:ext uri="{FF2B5EF4-FFF2-40B4-BE49-F238E27FC236}">
                <a16:creationId xmlns:a16="http://schemas.microsoft.com/office/drawing/2014/main" id="{CAB43F60-9072-4750-BB76-1804EA96050D}"/>
              </a:ext>
            </a:extLst>
          </p:cNvPr>
          <p:cNvSpPr>
            <a:spLocks noChangeShapeType="1"/>
          </p:cNvSpPr>
          <p:nvPr/>
        </p:nvSpPr>
        <p:spPr bwMode="auto">
          <a:xfrm>
            <a:off x="1371600" y="2438400"/>
            <a:ext cx="2209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31" name="Line 8">
            <a:extLst>
              <a:ext uri="{FF2B5EF4-FFF2-40B4-BE49-F238E27FC236}">
                <a16:creationId xmlns:a16="http://schemas.microsoft.com/office/drawing/2014/main" id="{25069053-D16C-4F64-8224-888E31BFE3E8}"/>
              </a:ext>
            </a:extLst>
          </p:cNvPr>
          <p:cNvSpPr>
            <a:spLocks noChangeShapeType="1"/>
          </p:cNvSpPr>
          <p:nvPr/>
        </p:nvSpPr>
        <p:spPr bwMode="auto">
          <a:xfrm>
            <a:off x="6400800" y="2514600"/>
            <a:ext cx="2286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26632" name="Straight Arrow Connector 12">
            <a:extLst>
              <a:ext uri="{FF2B5EF4-FFF2-40B4-BE49-F238E27FC236}">
                <a16:creationId xmlns:a16="http://schemas.microsoft.com/office/drawing/2014/main" id="{C369C6D0-47E1-4967-A351-51BC6B5CC44E}"/>
              </a:ext>
            </a:extLst>
          </p:cNvPr>
          <p:cNvCxnSpPr>
            <a:cxnSpLocks noChangeShapeType="1"/>
          </p:cNvCxnSpPr>
          <p:nvPr/>
        </p:nvCxnSpPr>
        <p:spPr bwMode="auto">
          <a:xfrm rot="10800000" flipV="1">
            <a:off x="3276600" y="2895600"/>
            <a:ext cx="3505200" cy="1143000"/>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 name="Rectangle 1">
            <a:extLst>
              <a:ext uri="{FF2B5EF4-FFF2-40B4-BE49-F238E27FC236}">
                <a16:creationId xmlns:a16="http://schemas.microsoft.com/office/drawing/2014/main" id="{3654FB44-9F0C-404D-91EA-C1B686BEE731}"/>
              </a:ext>
            </a:extLst>
          </p:cNvPr>
          <p:cNvSpPr/>
          <p:nvPr/>
        </p:nvSpPr>
        <p:spPr>
          <a:xfrm>
            <a:off x="2362200" y="4641497"/>
            <a:ext cx="4572000" cy="1815882"/>
          </a:xfrm>
          <a:prstGeom prst="rect">
            <a:avLst/>
          </a:prstGeom>
        </p:spPr>
        <p:txBody>
          <a:bodyPr>
            <a:spAutoFit/>
          </a:bodyPr>
          <a:lstStyle/>
          <a:p>
            <a:r>
              <a:rPr lang="en-US" sz="2800" dirty="0"/>
              <a:t>A </a:t>
            </a:r>
            <a:r>
              <a:rPr lang="en-US" sz="2800" dirty="0">
                <a:solidFill>
                  <a:srgbClr val="C00000"/>
                </a:solidFill>
              </a:rPr>
              <a:t>foreign key </a:t>
            </a:r>
            <a:r>
              <a:rPr lang="en-US" sz="2800" dirty="0"/>
              <a:t>is a copy of the </a:t>
            </a:r>
            <a:r>
              <a:rPr lang="en-US" sz="2800" dirty="0">
                <a:solidFill>
                  <a:schemeClr val="accent1">
                    <a:lumMod val="50000"/>
                  </a:schemeClr>
                </a:solidFill>
              </a:rPr>
              <a:t>primary key from one table placed into another table</a:t>
            </a:r>
            <a:r>
              <a:rPr lang="en-US" sz="2800" dirty="0"/>
              <a:t>.</a:t>
            </a:r>
          </a:p>
        </p:txBody>
      </p:sp>
    </p:spTree>
    <p:extLst>
      <p:ext uri="{BB962C8B-B14F-4D97-AF65-F5344CB8AC3E}">
        <p14:creationId xmlns:p14="http://schemas.microsoft.com/office/powerpoint/2010/main" val="3539997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74EEFDF5-D318-4F9B-AA63-D0DEC2869510}"/>
              </a:ext>
            </a:extLst>
          </p:cNvPr>
          <p:cNvSpPr>
            <a:spLocks noGrp="1" noChangeArrowheads="1"/>
          </p:cNvSpPr>
          <p:nvPr>
            <p:ph type="title" idx="4294967295"/>
          </p:nvPr>
        </p:nvSpPr>
        <p:spPr>
          <a:xfrm>
            <a:off x="1421740" y="266700"/>
            <a:ext cx="7620000" cy="1143000"/>
          </a:xfrm>
        </p:spPr>
        <p:txBody>
          <a:bodyPr/>
          <a:lstStyle/>
          <a:p>
            <a:r>
              <a:rPr lang="en-US" altLang="en-US" sz="3600" dirty="0"/>
              <a:t>Put the foreign key in the child table:</a:t>
            </a:r>
          </a:p>
        </p:txBody>
      </p:sp>
      <p:sp>
        <p:nvSpPr>
          <p:cNvPr id="28676" name="Rectangle 4">
            <a:extLst>
              <a:ext uri="{FF2B5EF4-FFF2-40B4-BE49-F238E27FC236}">
                <a16:creationId xmlns:a16="http://schemas.microsoft.com/office/drawing/2014/main" id="{3EDB0DEF-39FC-4642-BFA3-C156763721B8}"/>
              </a:ext>
            </a:extLst>
          </p:cNvPr>
          <p:cNvSpPr>
            <a:spLocks noChangeArrowheads="1"/>
          </p:cNvSpPr>
          <p:nvPr/>
        </p:nvSpPr>
        <p:spPr bwMode="auto">
          <a:xfrm>
            <a:off x="1371600" y="1524000"/>
            <a:ext cx="2205038" cy="2514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dirty="0">
                <a:latin typeface="Times New Roman" panose="02020603050405020304" pitchFamily="18" charset="0"/>
              </a:rPr>
              <a:t>EMPLOYEE</a:t>
            </a:r>
          </a:p>
          <a:p>
            <a:pPr algn="ctr">
              <a:spcBef>
                <a:spcPct val="0"/>
              </a:spcBef>
              <a:buClrTx/>
              <a:buSzTx/>
              <a:buFontTx/>
              <a:buNone/>
            </a:pPr>
            <a:endParaRPr kumimoji="0" lang="en-US" altLang="en-US" sz="2400" dirty="0">
              <a:latin typeface="Times New Roman" panose="02020603050405020304" pitchFamily="18" charset="0"/>
            </a:endParaRPr>
          </a:p>
          <a:p>
            <a:pPr algn="ctr">
              <a:spcBef>
                <a:spcPct val="0"/>
              </a:spcBef>
              <a:buClrTx/>
              <a:buSzTx/>
              <a:buFontTx/>
              <a:buNone/>
            </a:pPr>
            <a:r>
              <a:rPr kumimoji="0" lang="en-US" altLang="en-US" sz="2400" dirty="0">
                <a:latin typeface="Times New Roman" panose="02020603050405020304" pitchFamily="18" charset="0"/>
              </a:rPr>
              <a:t>EmpNo</a:t>
            </a:r>
          </a:p>
          <a:p>
            <a:pPr algn="ctr">
              <a:spcBef>
                <a:spcPct val="0"/>
              </a:spcBef>
              <a:buClrTx/>
              <a:buSzTx/>
              <a:buFontTx/>
              <a:buNone/>
            </a:pPr>
            <a:r>
              <a:rPr kumimoji="0" lang="en-US" altLang="en-US" sz="2400" b="0" dirty="0">
                <a:latin typeface="Times New Roman" panose="02020603050405020304" pitchFamily="18" charset="0"/>
              </a:rPr>
              <a:t>EmpName</a:t>
            </a:r>
          </a:p>
          <a:p>
            <a:pPr algn="ctr">
              <a:spcBef>
                <a:spcPct val="0"/>
              </a:spcBef>
              <a:buClrTx/>
              <a:buSzTx/>
              <a:buFontTx/>
              <a:buNone/>
            </a:pPr>
            <a:r>
              <a:rPr kumimoji="0" lang="en-US" altLang="en-US" sz="2400" b="0" dirty="0">
                <a:latin typeface="Times New Roman" panose="02020603050405020304" pitchFamily="18" charset="0"/>
              </a:rPr>
              <a:t>Address</a:t>
            </a:r>
          </a:p>
          <a:p>
            <a:pPr algn="ctr">
              <a:spcBef>
                <a:spcPct val="0"/>
              </a:spcBef>
              <a:buClrTx/>
              <a:buSzTx/>
              <a:buFontTx/>
              <a:buNone/>
            </a:pPr>
            <a:r>
              <a:rPr kumimoji="0" lang="en-US" altLang="en-US" sz="2400" b="0" dirty="0">
                <a:latin typeface="Times New Roman" panose="02020603050405020304" pitchFamily="18" charset="0"/>
              </a:rPr>
              <a:t>PhoneNum</a:t>
            </a:r>
          </a:p>
          <a:p>
            <a:pPr algn="ctr">
              <a:spcBef>
                <a:spcPct val="0"/>
              </a:spcBef>
              <a:buClrTx/>
              <a:buSzTx/>
              <a:buFontTx/>
              <a:buNone/>
            </a:pPr>
            <a:r>
              <a:rPr kumimoji="0" lang="en-US" altLang="en-US" sz="2400" dirty="0">
                <a:solidFill>
                  <a:srgbClr val="C00000"/>
                </a:solidFill>
                <a:latin typeface="Times New Roman" panose="02020603050405020304" pitchFamily="18" charset="0"/>
              </a:rPr>
              <a:t>DeptNum</a:t>
            </a:r>
          </a:p>
        </p:txBody>
      </p:sp>
      <p:sp>
        <p:nvSpPr>
          <p:cNvPr id="28677" name="Rectangle 5">
            <a:extLst>
              <a:ext uri="{FF2B5EF4-FFF2-40B4-BE49-F238E27FC236}">
                <a16:creationId xmlns:a16="http://schemas.microsoft.com/office/drawing/2014/main" id="{BE5B86C1-5E4E-4AE3-AA6A-BF502BD043E1}"/>
              </a:ext>
            </a:extLst>
          </p:cNvPr>
          <p:cNvSpPr>
            <a:spLocks noChangeArrowheads="1"/>
          </p:cNvSpPr>
          <p:nvPr/>
        </p:nvSpPr>
        <p:spPr bwMode="auto">
          <a:xfrm>
            <a:off x="5241595" y="1524000"/>
            <a:ext cx="2276475" cy="2514600"/>
          </a:xfrm>
          <a:prstGeom prst="rect">
            <a:avLst/>
          </a:prstGeom>
          <a:solidFill>
            <a:schemeClr val="accent1"/>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dirty="0">
                <a:latin typeface="Times New Roman" panose="02020603050405020304" pitchFamily="18" charset="0"/>
              </a:rPr>
              <a:t>DEPARTMENT</a:t>
            </a:r>
          </a:p>
          <a:p>
            <a:pPr algn="ctr">
              <a:spcBef>
                <a:spcPct val="0"/>
              </a:spcBef>
              <a:buClrTx/>
              <a:buSzTx/>
              <a:buFontTx/>
              <a:buNone/>
            </a:pPr>
            <a:endParaRPr kumimoji="0" lang="en-US" altLang="en-US" sz="2400" dirty="0">
              <a:latin typeface="Times New Roman" panose="02020603050405020304" pitchFamily="18" charset="0"/>
            </a:endParaRPr>
          </a:p>
          <a:p>
            <a:pPr algn="ctr">
              <a:spcBef>
                <a:spcPct val="0"/>
              </a:spcBef>
              <a:buClrTx/>
              <a:buSzTx/>
              <a:buFontTx/>
              <a:buNone/>
            </a:pPr>
            <a:r>
              <a:rPr kumimoji="0" lang="en-US" altLang="en-US" sz="2400" dirty="0">
                <a:latin typeface="Times New Roman" panose="02020603050405020304" pitchFamily="18" charset="0"/>
              </a:rPr>
              <a:t>DeptNum</a:t>
            </a:r>
          </a:p>
          <a:p>
            <a:pPr algn="ctr">
              <a:spcBef>
                <a:spcPct val="0"/>
              </a:spcBef>
              <a:buClrTx/>
              <a:buSzTx/>
              <a:buFontTx/>
              <a:buNone/>
            </a:pPr>
            <a:r>
              <a:rPr kumimoji="0" lang="en-US" altLang="en-US" sz="2400" b="0" dirty="0">
                <a:latin typeface="Times New Roman" panose="02020603050405020304" pitchFamily="18" charset="0"/>
              </a:rPr>
              <a:t>DeptName</a:t>
            </a:r>
          </a:p>
          <a:p>
            <a:pPr algn="ctr">
              <a:spcBef>
                <a:spcPct val="0"/>
              </a:spcBef>
              <a:buClrTx/>
              <a:buSzTx/>
              <a:buFontTx/>
              <a:buNone/>
            </a:pPr>
            <a:r>
              <a:rPr kumimoji="0" lang="en-US" altLang="en-US" sz="2400" b="0" dirty="0">
                <a:latin typeface="Times New Roman" panose="02020603050405020304" pitchFamily="18" charset="0"/>
              </a:rPr>
              <a:t>Location</a:t>
            </a:r>
          </a:p>
        </p:txBody>
      </p:sp>
      <p:sp>
        <p:nvSpPr>
          <p:cNvPr id="28678" name="Line 13">
            <a:extLst>
              <a:ext uri="{FF2B5EF4-FFF2-40B4-BE49-F238E27FC236}">
                <a16:creationId xmlns:a16="http://schemas.microsoft.com/office/drawing/2014/main" id="{8BBC5B5C-1196-47C1-8E03-EC05AEA0FCFA}"/>
              </a:ext>
            </a:extLst>
          </p:cNvPr>
          <p:cNvSpPr>
            <a:spLocks noChangeShapeType="1"/>
          </p:cNvSpPr>
          <p:nvPr/>
        </p:nvSpPr>
        <p:spPr bwMode="auto">
          <a:xfrm>
            <a:off x="1371600" y="2286000"/>
            <a:ext cx="2209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79" name="Line 14">
            <a:extLst>
              <a:ext uri="{FF2B5EF4-FFF2-40B4-BE49-F238E27FC236}">
                <a16:creationId xmlns:a16="http://schemas.microsoft.com/office/drawing/2014/main" id="{769ACB5D-A169-4F5A-9E47-B21C440D4E49}"/>
              </a:ext>
            </a:extLst>
          </p:cNvPr>
          <p:cNvSpPr>
            <a:spLocks noChangeShapeType="1"/>
          </p:cNvSpPr>
          <p:nvPr/>
        </p:nvSpPr>
        <p:spPr bwMode="auto">
          <a:xfrm>
            <a:off x="6400800" y="2362200"/>
            <a:ext cx="2286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1" name="Rectangle 16">
            <a:extLst>
              <a:ext uri="{FF2B5EF4-FFF2-40B4-BE49-F238E27FC236}">
                <a16:creationId xmlns:a16="http://schemas.microsoft.com/office/drawing/2014/main" id="{A42085E4-97C4-4077-8C53-81CE128830FC}"/>
              </a:ext>
            </a:extLst>
          </p:cNvPr>
          <p:cNvSpPr>
            <a:spLocks noChangeArrowheads="1"/>
          </p:cNvSpPr>
          <p:nvPr/>
        </p:nvSpPr>
        <p:spPr bwMode="auto">
          <a:xfrm>
            <a:off x="3124200" y="3805546"/>
            <a:ext cx="1871663" cy="766453"/>
          </a:xfrm>
          <a:prstGeom prst="rect">
            <a:avLst/>
          </a:prstGeom>
          <a:solidFill>
            <a:schemeClr val="folHlink"/>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b="0" dirty="0">
                <a:latin typeface="Times New Roman" panose="02020603050405020304" pitchFamily="18" charset="0"/>
              </a:rPr>
              <a:t>Foreign key</a:t>
            </a:r>
          </a:p>
          <a:p>
            <a:pPr algn="ctr">
              <a:spcBef>
                <a:spcPct val="0"/>
              </a:spcBef>
              <a:buClrTx/>
              <a:buSzTx/>
              <a:buFontTx/>
              <a:buNone/>
            </a:pPr>
            <a:r>
              <a:rPr kumimoji="0" lang="en-US" altLang="en-US" sz="2400" b="0" dirty="0">
                <a:latin typeface="Times New Roman" panose="02020603050405020304" pitchFamily="18" charset="0"/>
              </a:rPr>
              <a:t>“child”</a:t>
            </a:r>
          </a:p>
        </p:txBody>
      </p:sp>
      <p:sp>
        <p:nvSpPr>
          <p:cNvPr id="11" name="Rectangle 16">
            <a:extLst>
              <a:ext uri="{FF2B5EF4-FFF2-40B4-BE49-F238E27FC236}">
                <a16:creationId xmlns:a16="http://schemas.microsoft.com/office/drawing/2014/main" id="{246622F3-303F-4CEE-8CBA-506CEAD9BC8B}"/>
              </a:ext>
            </a:extLst>
          </p:cNvPr>
          <p:cNvSpPr>
            <a:spLocks noChangeArrowheads="1"/>
          </p:cNvSpPr>
          <p:nvPr/>
        </p:nvSpPr>
        <p:spPr bwMode="auto">
          <a:xfrm>
            <a:off x="7086600" y="2590799"/>
            <a:ext cx="1828800" cy="723891"/>
          </a:xfrm>
          <a:prstGeom prst="rect">
            <a:avLst/>
          </a:prstGeom>
          <a:solidFill>
            <a:schemeClr val="folHlink"/>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b="0" dirty="0">
                <a:latin typeface="Times New Roman" panose="02020603050405020304" pitchFamily="18" charset="0"/>
              </a:rPr>
              <a:t>Primary key</a:t>
            </a:r>
          </a:p>
          <a:p>
            <a:pPr algn="ctr">
              <a:spcBef>
                <a:spcPct val="0"/>
              </a:spcBef>
              <a:buClrTx/>
              <a:buSzTx/>
              <a:buFontTx/>
              <a:buNone/>
            </a:pPr>
            <a:r>
              <a:rPr kumimoji="0" lang="en-US" altLang="en-US" sz="2400" b="0" dirty="0">
                <a:latin typeface="Times New Roman" panose="02020603050405020304" pitchFamily="18" charset="0"/>
              </a:rPr>
              <a:t>“parent”</a:t>
            </a:r>
          </a:p>
        </p:txBody>
      </p:sp>
    </p:spTree>
    <p:extLst>
      <p:ext uri="{BB962C8B-B14F-4D97-AF65-F5344CB8AC3E}">
        <p14:creationId xmlns:p14="http://schemas.microsoft.com/office/powerpoint/2010/main" val="21032969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74EEFDF5-D318-4F9B-AA63-D0DEC2869510}"/>
              </a:ext>
            </a:extLst>
          </p:cNvPr>
          <p:cNvSpPr>
            <a:spLocks noGrp="1" noChangeArrowheads="1"/>
          </p:cNvSpPr>
          <p:nvPr>
            <p:ph type="title" idx="4294967295"/>
          </p:nvPr>
        </p:nvSpPr>
        <p:spPr>
          <a:xfrm>
            <a:off x="1421740" y="266700"/>
            <a:ext cx="7620000" cy="1143000"/>
          </a:xfrm>
        </p:spPr>
        <p:txBody>
          <a:bodyPr/>
          <a:lstStyle/>
          <a:p>
            <a:r>
              <a:rPr lang="en-US" altLang="en-US" sz="3600" dirty="0"/>
              <a:t>Schema with Foreign key</a:t>
            </a:r>
          </a:p>
        </p:txBody>
      </p:sp>
      <p:sp>
        <p:nvSpPr>
          <p:cNvPr id="28675" name="Rectangle 3">
            <a:extLst>
              <a:ext uri="{FF2B5EF4-FFF2-40B4-BE49-F238E27FC236}">
                <a16:creationId xmlns:a16="http://schemas.microsoft.com/office/drawing/2014/main" id="{026ACE0A-BFD8-44CD-B514-0FCCE47E0938}"/>
              </a:ext>
            </a:extLst>
          </p:cNvPr>
          <p:cNvSpPr>
            <a:spLocks noGrp="1" noChangeArrowheads="1"/>
          </p:cNvSpPr>
          <p:nvPr>
            <p:ph type="body" idx="4294967295"/>
          </p:nvPr>
        </p:nvSpPr>
        <p:spPr>
          <a:xfrm>
            <a:off x="1421740" y="1905000"/>
            <a:ext cx="8077200" cy="1676400"/>
          </a:xfrm>
        </p:spPr>
        <p:txBody>
          <a:bodyPr/>
          <a:lstStyle/>
          <a:p>
            <a:pPr>
              <a:buFont typeface="Monotype Sorts" pitchFamily="2" charset="2"/>
              <a:buNone/>
            </a:pPr>
            <a:r>
              <a:rPr lang="en-US" altLang="en-US" sz="2400" dirty="0"/>
              <a:t>EMPLOYEE(</a:t>
            </a:r>
            <a:r>
              <a:rPr lang="en-US" altLang="en-US" sz="2400" u="sng" dirty="0"/>
              <a:t>EmpNo</a:t>
            </a:r>
            <a:r>
              <a:rPr lang="en-US" altLang="en-US" sz="2400" dirty="0"/>
              <a:t>, EmpName, Address, PhoneNum, </a:t>
            </a:r>
            <a:r>
              <a:rPr lang="en-US" altLang="en-US" sz="2400" dirty="0">
                <a:solidFill>
                  <a:srgbClr val="C00000"/>
                </a:solidFill>
              </a:rPr>
              <a:t>DeptNum</a:t>
            </a:r>
            <a:r>
              <a:rPr lang="en-US" altLang="en-US" sz="2400" dirty="0"/>
              <a:t>)    </a:t>
            </a:r>
          </a:p>
          <a:p>
            <a:pPr>
              <a:buFont typeface="Monotype Sorts" pitchFamily="2" charset="2"/>
              <a:buNone/>
            </a:pPr>
            <a:r>
              <a:rPr lang="en-US" altLang="en-US" sz="2400" dirty="0"/>
              <a:t>		</a:t>
            </a:r>
            <a:r>
              <a:rPr lang="en-US" altLang="en-US" sz="2400" dirty="0">
                <a:solidFill>
                  <a:srgbClr val="C00000"/>
                </a:solidFill>
              </a:rPr>
              <a:t>FK  </a:t>
            </a:r>
            <a:r>
              <a:rPr lang="en-US" altLang="en-US" sz="2400" dirty="0" err="1">
                <a:solidFill>
                  <a:srgbClr val="C00000"/>
                </a:solidFill>
              </a:rPr>
              <a:t>DeptNum</a:t>
            </a:r>
            <a:r>
              <a:rPr lang="en-US" altLang="en-US" sz="2400" dirty="0">
                <a:solidFill>
                  <a:srgbClr val="C00000"/>
                </a:solidFill>
              </a:rPr>
              <a:t>   </a:t>
            </a:r>
            <a:r>
              <a:rPr lang="en-US" altLang="en-US" sz="2400" dirty="0">
                <a:solidFill>
                  <a:srgbClr val="C00000"/>
                </a:solidFill>
                <a:sym typeface="Wingdings" panose="05000000000000000000" pitchFamily="2" charset="2"/>
              </a:rPr>
              <a:t>  DEPARTMENT</a:t>
            </a:r>
          </a:p>
          <a:p>
            <a:pPr>
              <a:buFont typeface="Monotype Sorts" pitchFamily="2" charset="2"/>
              <a:buNone/>
            </a:pPr>
            <a:endParaRPr lang="en-US" altLang="en-US" sz="2400" dirty="0">
              <a:solidFill>
                <a:srgbClr val="C00000"/>
              </a:solidFill>
            </a:endParaRPr>
          </a:p>
          <a:p>
            <a:pPr>
              <a:buFont typeface="Monotype Sorts" pitchFamily="2" charset="2"/>
              <a:buNone/>
            </a:pPr>
            <a:r>
              <a:rPr lang="en-US" altLang="en-US" sz="2400" dirty="0"/>
              <a:t>DEPARTMENT(</a:t>
            </a:r>
            <a:r>
              <a:rPr lang="en-US" altLang="en-US" sz="2400" u="sng" dirty="0"/>
              <a:t>DeptNum</a:t>
            </a:r>
            <a:r>
              <a:rPr lang="en-US" altLang="en-US" sz="2400" dirty="0"/>
              <a:t>, DeptName, Location)</a:t>
            </a:r>
          </a:p>
        </p:txBody>
      </p:sp>
      <p:cxnSp>
        <p:nvCxnSpPr>
          <p:cNvPr id="3" name="Straight Arrow Connector 2">
            <a:extLst>
              <a:ext uri="{FF2B5EF4-FFF2-40B4-BE49-F238E27FC236}">
                <a16:creationId xmlns:a16="http://schemas.microsoft.com/office/drawing/2014/main" id="{9FED2428-7AFF-474E-9392-87DAE6F88F83}"/>
              </a:ext>
            </a:extLst>
          </p:cNvPr>
          <p:cNvCxnSpPr>
            <a:cxnSpLocks/>
          </p:cNvCxnSpPr>
          <p:nvPr/>
        </p:nvCxnSpPr>
        <p:spPr>
          <a:xfrm>
            <a:off x="4343400" y="2971800"/>
            <a:ext cx="304800" cy="0"/>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8211353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a:extLst>
              <a:ext uri="{FF2B5EF4-FFF2-40B4-BE49-F238E27FC236}">
                <a16:creationId xmlns:a16="http://schemas.microsoft.com/office/drawing/2014/main" id="{CCCF69B6-E700-46E7-A2D8-40A3C25A2AD0}"/>
              </a:ext>
            </a:extLst>
          </p:cNvPr>
          <p:cNvSpPr>
            <a:spLocks noChangeArrowheads="1"/>
          </p:cNvSpPr>
          <p:nvPr/>
        </p:nvSpPr>
        <p:spPr bwMode="auto">
          <a:xfrm>
            <a:off x="1179513" y="3024188"/>
            <a:ext cx="19050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a:solidFill>
                  <a:srgbClr val="000000"/>
                </a:solidFill>
                <a:cs typeface="Arial" panose="020B0604020202020204" pitchFamily="34" charset="0"/>
              </a:rPr>
              <a:t>EMPLOYEE</a:t>
            </a:r>
            <a:r>
              <a:rPr kumimoji="0" lang="en-US" altLang="en-US" sz="2400" b="0">
                <a:latin typeface="Times New Roman" panose="02020603050405020304" pitchFamily="18" charset="0"/>
              </a:rPr>
              <a:t> </a:t>
            </a:r>
          </a:p>
        </p:txBody>
      </p:sp>
      <p:graphicFrame>
        <p:nvGraphicFramePr>
          <p:cNvPr id="67848" name="Group 264">
            <a:extLst>
              <a:ext uri="{FF2B5EF4-FFF2-40B4-BE49-F238E27FC236}">
                <a16:creationId xmlns:a16="http://schemas.microsoft.com/office/drawing/2014/main" id="{65E520B7-5A14-4C05-AA08-41D333E9D24C}"/>
              </a:ext>
            </a:extLst>
          </p:cNvPr>
          <p:cNvGraphicFramePr>
            <a:graphicFrameLocks noGrp="1"/>
          </p:cNvGraphicFramePr>
          <p:nvPr/>
        </p:nvGraphicFramePr>
        <p:xfrm>
          <a:off x="1333500" y="3633788"/>
          <a:ext cx="6554787" cy="2743200"/>
        </p:xfrm>
        <a:graphic>
          <a:graphicData uri="http://schemas.openxmlformats.org/drawingml/2006/table">
            <a:tbl>
              <a:tblPr/>
              <a:tblGrid>
                <a:gridCol w="871537">
                  <a:extLst>
                    <a:ext uri="{9D8B030D-6E8A-4147-A177-3AD203B41FA5}">
                      <a16:colId xmlns:a16="http://schemas.microsoft.com/office/drawing/2014/main" val="20000"/>
                    </a:ext>
                  </a:extLst>
                </a:gridCol>
                <a:gridCol w="1716088">
                  <a:extLst>
                    <a:ext uri="{9D8B030D-6E8A-4147-A177-3AD203B41FA5}">
                      <a16:colId xmlns:a16="http://schemas.microsoft.com/office/drawing/2014/main" val="20001"/>
                    </a:ext>
                  </a:extLst>
                </a:gridCol>
                <a:gridCol w="1741487">
                  <a:extLst>
                    <a:ext uri="{9D8B030D-6E8A-4147-A177-3AD203B41FA5}">
                      <a16:colId xmlns:a16="http://schemas.microsoft.com/office/drawing/2014/main" val="20002"/>
                    </a:ext>
                  </a:extLst>
                </a:gridCol>
                <a:gridCol w="1343025">
                  <a:extLst>
                    <a:ext uri="{9D8B030D-6E8A-4147-A177-3AD203B41FA5}">
                      <a16:colId xmlns:a16="http://schemas.microsoft.com/office/drawing/2014/main" val="20003"/>
                    </a:ext>
                  </a:extLst>
                </a:gridCol>
                <a:gridCol w="882650">
                  <a:extLst>
                    <a:ext uri="{9D8B030D-6E8A-4147-A177-3AD203B41FA5}">
                      <a16:colId xmlns:a16="http://schemas.microsoft.com/office/drawing/2014/main" val="20004"/>
                    </a:ext>
                  </a:extLst>
                </a:gridCol>
              </a:tblGrid>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cs typeface="Arial" charset="0"/>
                        </a:rPr>
                        <a:t>EmpNo</a:t>
                      </a:r>
                      <a:endParaRPr kumimoji="0" lang="en-US" sz="1400" b="0" i="0" u="none" strike="noStrike" cap="none" normalizeH="0" baseline="0" dirty="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Arial" charset="0"/>
                          <a:cs typeface="Arial" charset="0"/>
                        </a:rPr>
                        <a:t>Ename</a:t>
                      </a:r>
                      <a:endParaRPr kumimoji="0" lang="en-US" sz="1400" b="0" i="0" u="none" strike="noStrike" cap="none" normalizeH="0" baseline="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Arial" charset="0"/>
                          <a:cs typeface="Arial" charset="0"/>
                        </a:rPr>
                        <a:t>Address</a:t>
                      </a:r>
                      <a:endParaRPr kumimoji="0" lang="en-US" sz="1400" b="0" i="0" u="none" strike="noStrike" cap="none" normalizeH="0" baseline="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Arial" charset="0"/>
                          <a:cs typeface="Arial" charset="0"/>
                        </a:rPr>
                        <a:t>Phone</a:t>
                      </a:r>
                      <a:endParaRPr kumimoji="0" lang="en-US" sz="1400" b="0" i="0" u="none" strike="noStrike" cap="none" normalizeH="0" baseline="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cs typeface="Arial" charset="0"/>
                        </a:rPr>
                        <a:t>DeptNo</a:t>
                      </a:r>
                      <a:endParaRPr kumimoji="0" lang="en-US" sz="1400" b="0" i="0" u="none" strike="noStrike" cap="none" normalizeH="0" baseline="0" dirty="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303</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Mason, Charles</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975 Bonnet Circle</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303-764-9174</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10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1"/>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304</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Forsythe, Dianne</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460 Griffin Blvd.</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720-331-8176</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30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308</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Barry, Paul</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1043 Main Street</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720-766-0113</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20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3"/>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311</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Chiang, Chung-Lin</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4 Courthouse Lane</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970-923-7754</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10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4"/>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312</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Pedicini, Susan</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26 Concord Drive</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308-456-1212</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40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5"/>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313</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Strzepek, Wanda</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207 Fox Run Road</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970-997-3004</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20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6"/>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315</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Heffernan, Al</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388 Central Street</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801-509-1248</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10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7"/>
                  </a:ext>
                </a:extLst>
              </a:tr>
            </a:tbl>
          </a:graphicData>
        </a:graphic>
      </p:graphicFrame>
      <p:sp>
        <p:nvSpPr>
          <p:cNvPr id="30779" name="Rectangle 265">
            <a:extLst>
              <a:ext uri="{FF2B5EF4-FFF2-40B4-BE49-F238E27FC236}">
                <a16:creationId xmlns:a16="http://schemas.microsoft.com/office/drawing/2014/main" id="{41AEE0D8-5DD2-442D-A844-1B73788A51B3}"/>
              </a:ext>
            </a:extLst>
          </p:cNvPr>
          <p:cNvSpPr>
            <a:spLocks noChangeArrowheads="1"/>
          </p:cNvSpPr>
          <p:nvPr/>
        </p:nvSpPr>
        <p:spPr bwMode="auto">
          <a:xfrm>
            <a:off x="1866900" y="241300"/>
            <a:ext cx="26670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a:solidFill>
                  <a:srgbClr val="000000"/>
                </a:solidFill>
                <a:cs typeface="Arial" panose="020B0604020202020204" pitchFamily="34" charset="0"/>
              </a:rPr>
              <a:t>DEPARTMENT</a:t>
            </a:r>
            <a:r>
              <a:rPr kumimoji="0" lang="en-US" altLang="en-US" sz="2400" b="0">
                <a:latin typeface="Times New Roman" panose="02020603050405020304" pitchFamily="18" charset="0"/>
              </a:rPr>
              <a:t> </a:t>
            </a:r>
          </a:p>
        </p:txBody>
      </p:sp>
      <p:graphicFrame>
        <p:nvGraphicFramePr>
          <p:cNvPr id="67944" name="Group 360">
            <a:extLst>
              <a:ext uri="{FF2B5EF4-FFF2-40B4-BE49-F238E27FC236}">
                <a16:creationId xmlns:a16="http://schemas.microsoft.com/office/drawing/2014/main" id="{8DF03BF6-FC3E-4097-A52E-78738E0A1455}"/>
              </a:ext>
            </a:extLst>
          </p:cNvPr>
          <p:cNvGraphicFramePr>
            <a:graphicFrameLocks noGrp="1"/>
          </p:cNvGraphicFramePr>
          <p:nvPr/>
        </p:nvGraphicFramePr>
        <p:xfrm>
          <a:off x="3040063" y="698500"/>
          <a:ext cx="4495800" cy="1828801"/>
        </p:xfrm>
        <a:graphic>
          <a:graphicData uri="http://schemas.openxmlformats.org/drawingml/2006/table">
            <a:tbl>
              <a:tblPr/>
              <a:tblGrid>
                <a:gridCol w="1230313">
                  <a:extLst>
                    <a:ext uri="{9D8B030D-6E8A-4147-A177-3AD203B41FA5}">
                      <a16:colId xmlns:a16="http://schemas.microsoft.com/office/drawing/2014/main" val="20000"/>
                    </a:ext>
                  </a:extLst>
                </a:gridCol>
                <a:gridCol w="1568450">
                  <a:extLst>
                    <a:ext uri="{9D8B030D-6E8A-4147-A177-3AD203B41FA5}">
                      <a16:colId xmlns:a16="http://schemas.microsoft.com/office/drawing/2014/main" val="20001"/>
                    </a:ext>
                  </a:extLst>
                </a:gridCol>
                <a:gridCol w="1697037">
                  <a:extLst>
                    <a:ext uri="{9D8B030D-6E8A-4147-A177-3AD203B41FA5}">
                      <a16:colId xmlns:a16="http://schemas.microsoft.com/office/drawing/2014/main" val="20002"/>
                    </a:ext>
                  </a:extLst>
                </a:gridCol>
              </a:tblGrid>
              <a:tr h="3651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cs typeface="Arial" charset="0"/>
                        </a:rPr>
                        <a:t>DeptNo</a:t>
                      </a:r>
                      <a:endParaRPr kumimoji="0" lang="en-US" sz="1400" b="0" i="0" u="none" strike="noStrike" cap="none" normalizeH="0" baseline="0" dirty="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cs typeface="Arial" charset="0"/>
                        </a:rPr>
                        <a:t>DeptName</a:t>
                      </a:r>
                      <a:endParaRPr kumimoji="0" lang="en-US" sz="1400" b="0" i="0" u="none" strike="noStrike" cap="none" normalizeH="0" baseline="0" dirty="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Arial" charset="0"/>
                          <a:cs typeface="Arial" charset="0"/>
                        </a:rPr>
                        <a:t>Location</a:t>
                      </a:r>
                      <a:endParaRPr kumimoji="0" lang="en-US" sz="1400" b="0" i="0" u="none" strike="noStrike" cap="none" normalizeH="0" baseline="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0"/>
                  </a:ext>
                </a:extLst>
              </a:tr>
              <a:tr h="366713">
                <a:tc>
                  <a:txBody>
                    <a:bodyPr/>
                    <a:lstStyle/>
                    <a:p>
                      <a:pPr algn="r"/>
                      <a:r>
                        <a:rPr kumimoji="0" lang="en-US" sz="1400" b="0" i="0" u="none" strike="noStrike" kern="1200" cap="none" normalizeH="0" baseline="0" dirty="0">
                          <a:ln>
                            <a:noFill/>
                          </a:ln>
                          <a:solidFill>
                            <a:srgbClr val="000000"/>
                          </a:solidFill>
                          <a:effectLst/>
                          <a:latin typeface="Arial" charset="0"/>
                          <a:ea typeface="+mn-ea"/>
                          <a:cs typeface="Arial"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algn="l"/>
                      <a:r>
                        <a:rPr kumimoji="0" lang="en-US" sz="1400" b="0" i="0" u="none" strike="noStrike" kern="1200" cap="none" normalizeH="0" baseline="0" dirty="0">
                          <a:ln>
                            <a:noFill/>
                          </a:ln>
                          <a:solidFill>
                            <a:srgbClr val="000000"/>
                          </a:solidFill>
                          <a:effectLst/>
                          <a:latin typeface="Arial" charset="0"/>
                          <a:ea typeface="+mn-ea"/>
                          <a:cs typeface="Arial" charset="0"/>
                        </a:rPr>
                        <a:t>Marketing</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algn="l"/>
                      <a:r>
                        <a:rPr kumimoji="0" lang="en-US" sz="1400" b="0" i="0" u="none" strike="noStrike" kern="1200" cap="none" normalizeH="0" baseline="0" dirty="0">
                          <a:ln>
                            <a:noFill/>
                          </a:ln>
                          <a:solidFill>
                            <a:srgbClr val="000000"/>
                          </a:solidFill>
                          <a:effectLst/>
                          <a:latin typeface="Arial" charset="0"/>
                          <a:ea typeface="+mn-ea"/>
                          <a:cs typeface="Arial" charset="0"/>
                        </a:rPr>
                        <a:t>Atlanta</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r h="3651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20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Research</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Dallas</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366713">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30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Sales</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Los Angeles</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3"/>
                  </a:ext>
                </a:extLst>
              </a:tr>
              <a:tr h="3651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40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Personnel</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Miami</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bl>
          </a:graphicData>
        </a:graphic>
      </p:graphicFrame>
      <p:sp>
        <p:nvSpPr>
          <p:cNvPr id="30806" name="Rectangle 16">
            <a:extLst>
              <a:ext uri="{FF2B5EF4-FFF2-40B4-BE49-F238E27FC236}">
                <a16:creationId xmlns:a16="http://schemas.microsoft.com/office/drawing/2014/main" id="{FA0BB089-E5E3-4EEC-8F9A-E17A0EA2EAF2}"/>
              </a:ext>
            </a:extLst>
          </p:cNvPr>
          <p:cNvSpPr>
            <a:spLocks noChangeArrowheads="1"/>
          </p:cNvSpPr>
          <p:nvPr/>
        </p:nvSpPr>
        <p:spPr bwMode="auto">
          <a:xfrm>
            <a:off x="6821488" y="3100388"/>
            <a:ext cx="1828800" cy="381000"/>
          </a:xfrm>
          <a:prstGeom prst="rect">
            <a:avLst/>
          </a:prstGeom>
          <a:solidFill>
            <a:schemeClr val="folHlink"/>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b="0">
                <a:latin typeface="Times New Roman" panose="02020603050405020304" pitchFamily="18" charset="0"/>
              </a:rPr>
              <a:t>Foreign key</a:t>
            </a:r>
          </a:p>
        </p:txBody>
      </p:sp>
      <p:cxnSp>
        <p:nvCxnSpPr>
          <p:cNvPr id="30807" name="Straight Arrow Connector 8">
            <a:extLst>
              <a:ext uri="{FF2B5EF4-FFF2-40B4-BE49-F238E27FC236}">
                <a16:creationId xmlns:a16="http://schemas.microsoft.com/office/drawing/2014/main" id="{5316313E-0261-4C86-8EC4-515D366861C6}"/>
              </a:ext>
            </a:extLst>
          </p:cNvPr>
          <p:cNvCxnSpPr>
            <a:cxnSpLocks noChangeShapeType="1"/>
          </p:cNvCxnSpPr>
          <p:nvPr/>
        </p:nvCxnSpPr>
        <p:spPr bwMode="auto">
          <a:xfrm rot="10800000" flipV="1">
            <a:off x="7812088" y="3481388"/>
            <a:ext cx="533400" cy="38100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0808" name="Rectangle 16">
            <a:extLst>
              <a:ext uri="{FF2B5EF4-FFF2-40B4-BE49-F238E27FC236}">
                <a16:creationId xmlns:a16="http://schemas.microsoft.com/office/drawing/2014/main" id="{41201984-3C6C-495C-8162-DB91AE940682}"/>
              </a:ext>
            </a:extLst>
          </p:cNvPr>
          <p:cNvSpPr>
            <a:spLocks noChangeArrowheads="1"/>
          </p:cNvSpPr>
          <p:nvPr/>
        </p:nvSpPr>
        <p:spPr bwMode="auto">
          <a:xfrm>
            <a:off x="906463" y="1536700"/>
            <a:ext cx="1828800" cy="381000"/>
          </a:xfrm>
          <a:prstGeom prst="rect">
            <a:avLst/>
          </a:prstGeom>
          <a:solidFill>
            <a:schemeClr val="folHlink"/>
          </a:solidFill>
          <a:ln w="9525">
            <a:solidFill>
              <a:schemeClr val="tx1"/>
            </a:solidFill>
            <a:miter lim="800000"/>
            <a:headEnd/>
            <a:tailEnd/>
          </a:ln>
        </p:spPr>
        <p:txBody>
          <a:bodyPr wrap="none" anchor="ct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lgn="ctr">
              <a:spcBef>
                <a:spcPct val="0"/>
              </a:spcBef>
              <a:buClrTx/>
              <a:buSzTx/>
              <a:buFontTx/>
              <a:buNone/>
            </a:pPr>
            <a:r>
              <a:rPr kumimoji="0" lang="en-US" altLang="en-US" sz="2400" b="0" dirty="0">
                <a:latin typeface="Times New Roman" panose="02020603050405020304" pitchFamily="18" charset="0"/>
              </a:rPr>
              <a:t>Primary key</a:t>
            </a:r>
          </a:p>
        </p:txBody>
      </p:sp>
      <p:cxnSp>
        <p:nvCxnSpPr>
          <p:cNvPr id="30809" name="Straight Arrow Connector 11">
            <a:extLst>
              <a:ext uri="{FF2B5EF4-FFF2-40B4-BE49-F238E27FC236}">
                <a16:creationId xmlns:a16="http://schemas.microsoft.com/office/drawing/2014/main" id="{9160C899-814C-4755-8BAB-58353C594E6B}"/>
              </a:ext>
            </a:extLst>
          </p:cNvPr>
          <p:cNvCxnSpPr>
            <a:cxnSpLocks noChangeShapeType="1"/>
          </p:cNvCxnSpPr>
          <p:nvPr/>
        </p:nvCxnSpPr>
        <p:spPr bwMode="auto">
          <a:xfrm flipV="1">
            <a:off x="2430463" y="927100"/>
            <a:ext cx="685800" cy="60960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6741593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64F528ED-08D0-4AEC-8338-432AE86B781A}"/>
              </a:ext>
            </a:extLst>
          </p:cNvPr>
          <p:cNvSpPr>
            <a:spLocks noGrp="1" noChangeArrowheads="1"/>
          </p:cNvSpPr>
          <p:nvPr>
            <p:ph type="title"/>
          </p:nvPr>
        </p:nvSpPr>
        <p:spPr/>
        <p:txBody>
          <a:bodyPr/>
          <a:lstStyle/>
          <a:p>
            <a:r>
              <a:rPr lang="en-US" altLang="en-US" dirty="0"/>
              <a:t>Enforce referential integrity</a:t>
            </a:r>
          </a:p>
        </p:txBody>
      </p:sp>
      <p:sp>
        <p:nvSpPr>
          <p:cNvPr id="38915" name="Rectangle 3">
            <a:extLst>
              <a:ext uri="{FF2B5EF4-FFF2-40B4-BE49-F238E27FC236}">
                <a16:creationId xmlns:a16="http://schemas.microsoft.com/office/drawing/2014/main" id="{A7BE222D-0D60-4CE8-A084-EC414700C078}"/>
              </a:ext>
            </a:extLst>
          </p:cNvPr>
          <p:cNvSpPr>
            <a:spLocks noGrp="1" noChangeArrowheads="1"/>
          </p:cNvSpPr>
          <p:nvPr>
            <p:ph type="body" idx="1"/>
          </p:nvPr>
        </p:nvSpPr>
        <p:spPr/>
        <p:txBody>
          <a:bodyPr/>
          <a:lstStyle/>
          <a:p>
            <a:r>
              <a:rPr lang="en-US" altLang="en-US" sz="2800" dirty="0"/>
              <a:t>Foreign Keys enforce </a:t>
            </a:r>
            <a:r>
              <a:rPr lang="en-US" altLang="en-US" sz="2800" i="1" dirty="0">
                <a:solidFill>
                  <a:srgbClr val="C00000"/>
                </a:solidFill>
              </a:rPr>
              <a:t>referential Integrity</a:t>
            </a:r>
          </a:p>
          <a:p>
            <a:r>
              <a:rPr lang="en-US" altLang="en-US" sz="2800" dirty="0"/>
              <a:t>A foreign key value in the child table</a:t>
            </a:r>
            <a:r>
              <a:rPr lang="en-US" altLang="en-US" sz="2800" dirty="0">
                <a:solidFill>
                  <a:srgbClr val="063DE8"/>
                </a:solidFill>
              </a:rPr>
              <a:t> must match a value in the parent table</a:t>
            </a:r>
            <a:r>
              <a:rPr lang="en-US" altLang="en-US" sz="2800" dirty="0"/>
              <a:t>. </a:t>
            </a:r>
          </a:p>
          <a:p>
            <a:r>
              <a:rPr lang="en-US" altLang="en-US" sz="2800" dirty="0"/>
              <a:t>This insures that there will not be </a:t>
            </a:r>
            <a:r>
              <a:rPr lang="en-US" altLang="en-US" sz="2800" i="1" dirty="0">
                <a:solidFill>
                  <a:srgbClr val="C00000"/>
                </a:solidFill>
              </a:rPr>
              <a:t>orphaned records </a:t>
            </a:r>
            <a:r>
              <a:rPr lang="en-US" altLang="en-US" sz="2800" dirty="0"/>
              <a:t>(records that have no matching record in the parent table). </a:t>
            </a:r>
          </a:p>
        </p:txBody>
      </p:sp>
    </p:spTree>
    <p:extLst>
      <p:ext uri="{BB962C8B-B14F-4D97-AF65-F5344CB8AC3E}">
        <p14:creationId xmlns:p14="http://schemas.microsoft.com/office/powerpoint/2010/main" val="5549878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a:extLst>
              <a:ext uri="{FF2B5EF4-FFF2-40B4-BE49-F238E27FC236}">
                <a16:creationId xmlns:a16="http://schemas.microsoft.com/office/drawing/2014/main" id="{3DD898CE-37A7-4E76-9A6E-0C8D7A972873}"/>
              </a:ext>
            </a:extLst>
          </p:cNvPr>
          <p:cNvSpPr>
            <a:spLocks noChangeArrowheads="1"/>
          </p:cNvSpPr>
          <p:nvPr/>
        </p:nvSpPr>
        <p:spPr bwMode="auto">
          <a:xfrm>
            <a:off x="1179513" y="3024188"/>
            <a:ext cx="19050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a:solidFill>
                  <a:srgbClr val="000000"/>
                </a:solidFill>
                <a:cs typeface="Arial" panose="020B0604020202020204" pitchFamily="34" charset="0"/>
              </a:rPr>
              <a:t>EMPLOYEE</a:t>
            </a:r>
            <a:r>
              <a:rPr kumimoji="0" lang="en-US" altLang="en-US" sz="2400" b="0">
                <a:latin typeface="Times New Roman" panose="02020603050405020304" pitchFamily="18" charset="0"/>
              </a:rPr>
              <a:t> </a:t>
            </a:r>
          </a:p>
        </p:txBody>
      </p:sp>
      <p:graphicFrame>
        <p:nvGraphicFramePr>
          <p:cNvPr id="67848" name="Group 264">
            <a:extLst>
              <a:ext uri="{FF2B5EF4-FFF2-40B4-BE49-F238E27FC236}">
                <a16:creationId xmlns:a16="http://schemas.microsoft.com/office/drawing/2014/main" id="{FDF1F653-33F6-4AE6-8998-A1EFDEAA507B}"/>
              </a:ext>
            </a:extLst>
          </p:cNvPr>
          <p:cNvGraphicFramePr>
            <a:graphicFrameLocks noGrp="1"/>
          </p:cNvGraphicFramePr>
          <p:nvPr>
            <p:extLst>
              <p:ext uri="{D42A27DB-BD31-4B8C-83A1-F6EECF244321}">
                <p14:modId xmlns:p14="http://schemas.microsoft.com/office/powerpoint/2010/main" val="1741421973"/>
              </p:ext>
            </p:extLst>
          </p:nvPr>
        </p:nvGraphicFramePr>
        <p:xfrm>
          <a:off x="1333500" y="3633788"/>
          <a:ext cx="6554787" cy="2743200"/>
        </p:xfrm>
        <a:graphic>
          <a:graphicData uri="http://schemas.openxmlformats.org/drawingml/2006/table">
            <a:tbl>
              <a:tblPr/>
              <a:tblGrid>
                <a:gridCol w="871537">
                  <a:extLst>
                    <a:ext uri="{9D8B030D-6E8A-4147-A177-3AD203B41FA5}">
                      <a16:colId xmlns:a16="http://schemas.microsoft.com/office/drawing/2014/main" val="20000"/>
                    </a:ext>
                  </a:extLst>
                </a:gridCol>
                <a:gridCol w="1716088">
                  <a:extLst>
                    <a:ext uri="{9D8B030D-6E8A-4147-A177-3AD203B41FA5}">
                      <a16:colId xmlns:a16="http://schemas.microsoft.com/office/drawing/2014/main" val="20001"/>
                    </a:ext>
                  </a:extLst>
                </a:gridCol>
                <a:gridCol w="1741487">
                  <a:extLst>
                    <a:ext uri="{9D8B030D-6E8A-4147-A177-3AD203B41FA5}">
                      <a16:colId xmlns:a16="http://schemas.microsoft.com/office/drawing/2014/main" val="20002"/>
                    </a:ext>
                  </a:extLst>
                </a:gridCol>
                <a:gridCol w="1343025">
                  <a:extLst>
                    <a:ext uri="{9D8B030D-6E8A-4147-A177-3AD203B41FA5}">
                      <a16:colId xmlns:a16="http://schemas.microsoft.com/office/drawing/2014/main" val="20003"/>
                    </a:ext>
                  </a:extLst>
                </a:gridCol>
                <a:gridCol w="882650">
                  <a:extLst>
                    <a:ext uri="{9D8B030D-6E8A-4147-A177-3AD203B41FA5}">
                      <a16:colId xmlns:a16="http://schemas.microsoft.com/office/drawing/2014/main" val="20004"/>
                    </a:ext>
                  </a:extLst>
                </a:gridCol>
              </a:tblGrid>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cs typeface="Arial" charset="0"/>
                        </a:rPr>
                        <a:t>EmpNo</a:t>
                      </a:r>
                      <a:endParaRPr kumimoji="0" lang="en-US" sz="1400" b="0" i="0" u="none" strike="noStrike" cap="none" normalizeH="0" baseline="0" dirty="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Arial" charset="0"/>
                          <a:cs typeface="Arial" charset="0"/>
                        </a:rPr>
                        <a:t>Ename</a:t>
                      </a:r>
                      <a:endParaRPr kumimoji="0" lang="en-US" sz="1400" b="0" i="0" u="none" strike="noStrike" cap="none" normalizeH="0" baseline="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Arial" charset="0"/>
                          <a:cs typeface="Arial" charset="0"/>
                        </a:rPr>
                        <a:t>Address</a:t>
                      </a:r>
                      <a:endParaRPr kumimoji="0" lang="en-US" sz="1400" b="0" i="0" u="none" strike="noStrike" cap="none" normalizeH="0" baseline="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Arial" charset="0"/>
                          <a:cs typeface="Arial" charset="0"/>
                        </a:rPr>
                        <a:t>Phone</a:t>
                      </a:r>
                      <a:endParaRPr kumimoji="0" lang="en-US" sz="1400" b="0" i="0" u="none" strike="noStrike" cap="none" normalizeH="0" baseline="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cs typeface="Arial" charset="0"/>
                        </a:rPr>
                        <a:t>DeptNo</a:t>
                      </a:r>
                      <a:endParaRPr kumimoji="0" lang="en-US" sz="1400" b="0" i="0" u="none" strike="noStrike" cap="none" normalizeH="0" baseline="0" dirty="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303</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Mason, Charles</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975 Bonnet Circle</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303-764-9174</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10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1"/>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304</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Forsythe, Dianne</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460 Griffin Blvd.</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720-331-8176</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30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308</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Barry, Paul</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1043 Main Street</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720-766-0113</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20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3"/>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311</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Chiang, Chung-Lin</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4 Courthouse Lane</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970-923-7754</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10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4"/>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312</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Pedicini, Susan</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26 Concord Drive</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308-456-1212</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50    40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5"/>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313</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Strzepek, Wanda</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207 Fox Run Road</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970-997-3004</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20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6"/>
                  </a:ext>
                </a:extLst>
              </a:tr>
              <a:tr h="3429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315</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Heffernan, Al</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388 Central Street</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801-509-1248</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10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7"/>
                  </a:ext>
                </a:extLst>
              </a:tr>
            </a:tbl>
          </a:graphicData>
        </a:graphic>
      </p:graphicFrame>
      <p:sp>
        <p:nvSpPr>
          <p:cNvPr id="32827" name="Rectangle 265">
            <a:extLst>
              <a:ext uri="{FF2B5EF4-FFF2-40B4-BE49-F238E27FC236}">
                <a16:creationId xmlns:a16="http://schemas.microsoft.com/office/drawing/2014/main" id="{880EBFF2-9418-4B5E-BBD6-D162770ED7C5}"/>
              </a:ext>
            </a:extLst>
          </p:cNvPr>
          <p:cNvSpPr>
            <a:spLocks noChangeArrowheads="1"/>
          </p:cNvSpPr>
          <p:nvPr/>
        </p:nvSpPr>
        <p:spPr bwMode="auto">
          <a:xfrm>
            <a:off x="1866900" y="241300"/>
            <a:ext cx="26670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a:solidFill>
                  <a:srgbClr val="000000"/>
                </a:solidFill>
                <a:cs typeface="Arial" panose="020B0604020202020204" pitchFamily="34" charset="0"/>
              </a:rPr>
              <a:t>DEPARTMENT</a:t>
            </a:r>
            <a:r>
              <a:rPr kumimoji="0" lang="en-US" altLang="en-US" sz="2400" b="0">
                <a:latin typeface="Times New Roman" panose="02020603050405020304" pitchFamily="18" charset="0"/>
              </a:rPr>
              <a:t> </a:t>
            </a:r>
          </a:p>
        </p:txBody>
      </p:sp>
      <p:graphicFrame>
        <p:nvGraphicFramePr>
          <p:cNvPr id="67944" name="Group 360">
            <a:extLst>
              <a:ext uri="{FF2B5EF4-FFF2-40B4-BE49-F238E27FC236}">
                <a16:creationId xmlns:a16="http://schemas.microsoft.com/office/drawing/2014/main" id="{DAC56EFC-18C4-4C37-8A49-384D1BD7BDA2}"/>
              </a:ext>
            </a:extLst>
          </p:cNvPr>
          <p:cNvGraphicFramePr>
            <a:graphicFrameLocks noGrp="1"/>
          </p:cNvGraphicFramePr>
          <p:nvPr/>
        </p:nvGraphicFramePr>
        <p:xfrm>
          <a:off x="3040063" y="698500"/>
          <a:ext cx="4495800" cy="1828801"/>
        </p:xfrm>
        <a:graphic>
          <a:graphicData uri="http://schemas.openxmlformats.org/drawingml/2006/table">
            <a:tbl>
              <a:tblPr/>
              <a:tblGrid>
                <a:gridCol w="1230313">
                  <a:extLst>
                    <a:ext uri="{9D8B030D-6E8A-4147-A177-3AD203B41FA5}">
                      <a16:colId xmlns:a16="http://schemas.microsoft.com/office/drawing/2014/main" val="20000"/>
                    </a:ext>
                  </a:extLst>
                </a:gridCol>
                <a:gridCol w="1568450">
                  <a:extLst>
                    <a:ext uri="{9D8B030D-6E8A-4147-A177-3AD203B41FA5}">
                      <a16:colId xmlns:a16="http://schemas.microsoft.com/office/drawing/2014/main" val="20001"/>
                    </a:ext>
                  </a:extLst>
                </a:gridCol>
                <a:gridCol w="1697037">
                  <a:extLst>
                    <a:ext uri="{9D8B030D-6E8A-4147-A177-3AD203B41FA5}">
                      <a16:colId xmlns:a16="http://schemas.microsoft.com/office/drawing/2014/main" val="20002"/>
                    </a:ext>
                  </a:extLst>
                </a:gridCol>
              </a:tblGrid>
              <a:tr h="3651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cs typeface="Arial" charset="0"/>
                        </a:rPr>
                        <a:t>DeptNo</a:t>
                      </a:r>
                      <a:endParaRPr kumimoji="0" lang="en-US" sz="1400" b="0" i="0" u="none" strike="noStrike" cap="none" normalizeH="0" baseline="0" dirty="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cs typeface="Arial" charset="0"/>
                        </a:rPr>
                        <a:t>DeptName</a:t>
                      </a:r>
                      <a:endParaRPr kumimoji="0" lang="en-US" sz="1400" b="0" i="0" u="none" strike="noStrike" cap="none" normalizeH="0" baseline="0" dirty="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Arial" charset="0"/>
                          <a:cs typeface="Arial" charset="0"/>
                        </a:rPr>
                        <a:t>Location</a:t>
                      </a:r>
                      <a:endParaRPr kumimoji="0" lang="en-US" sz="1400" b="0" i="0" u="none" strike="noStrike" cap="none" normalizeH="0" baseline="0" dirty="0">
                        <a:ln>
                          <a:noFill/>
                        </a:ln>
                        <a:solidFill>
                          <a:schemeClr val="tx1"/>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extLst>
                  <a:ext uri="{0D108BD9-81ED-4DB2-BD59-A6C34878D82A}">
                    <a16:rowId xmlns:a16="http://schemas.microsoft.com/office/drawing/2014/main" val="10000"/>
                  </a:ext>
                </a:extLst>
              </a:tr>
              <a:tr h="366713">
                <a:tc>
                  <a:txBody>
                    <a:bodyPr/>
                    <a:lstStyle/>
                    <a:p>
                      <a:pPr algn="r"/>
                      <a:r>
                        <a:rPr kumimoji="0" lang="en-US" sz="1400" b="0" i="0" u="none" strike="noStrike" kern="1200" cap="none" normalizeH="0" baseline="0" dirty="0">
                          <a:ln>
                            <a:noFill/>
                          </a:ln>
                          <a:solidFill>
                            <a:srgbClr val="000000"/>
                          </a:solidFill>
                          <a:effectLst/>
                          <a:latin typeface="Arial" charset="0"/>
                          <a:ea typeface="+mn-ea"/>
                          <a:cs typeface="Arial" charset="0"/>
                        </a:rPr>
                        <a:t>10</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algn="l"/>
                      <a:r>
                        <a:rPr kumimoji="0" lang="en-US" sz="1400" b="0" i="0" u="none" strike="noStrike" kern="1200" cap="none" normalizeH="0" baseline="0" dirty="0">
                          <a:ln>
                            <a:noFill/>
                          </a:ln>
                          <a:solidFill>
                            <a:srgbClr val="000000"/>
                          </a:solidFill>
                          <a:effectLst/>
                          <a:latin typeface="Arial" charset="0"/>
                          <a:ea typeface="+mn-ea"/>
                          <a:cs typeface="Arial" charset="0"/>
                        </a:rPr>
                        <a:t>Marketing</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algn="l"/>
                      <a:r>
                        <a:rPr kumimoji="0" lang="en-US" sz="1400" b="0" i="0" u="none" strike="noStrike" kern="1200" cap="none" normalizeH="0" baseline="0" dirty="0">
                          <a:ln>
                            <a:noFill/>
                          </a:ln>
                          <a:solidFill>
                            <a:srgbClr val="000000"/>
                          </a:solidFill>
                          <a:effectLst/>
                          <a:latin typeface="Arial" charset="0"/>
                          <a:ea typeface="+mn-ea"/>
                          <a:cs typeface="Arial" charset="0"/>
                        </a:rPr>
                        <a:t>Atlanta</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r h="3651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20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Research</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Dallas</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366713">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30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Sales</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Los Angeles</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3"/>
                  </a:ext>
                </a:extLst>
              </a:tr>
              <a:tr h="365125">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40</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Arial" charset="0"/>
                          <a:cs typeface="Arial" charset="0"/>
                        </a:rPr>
                        <a:t>Personnel</a:t>
                      </a:r>
                      <a:endParaRPr kumimoji="0" lang="en-US" sz="1400" b="0" i="0" u="none" strike="noStrike" cap="none" normalizeH="0" baseline="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cs typeface="Arial" charset="0"/>
                        </a:rPr>
                        <a:t>Miami</a:t>
                      </a: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bl>
          </a:graphicData>
        </a:graphic>
      </p:graphicFrame>
      <p:sp>
        <p:nvSpPr>
          <p:cNvPr id="32856" name="TextBox 9">
            <a:extLst>
              <a:ext uri="{FF2B5EF4-FFF2-40B4-BE49-F238E27FC236}">
                <a16:creationId xmlns:a16="http://schemas.microsoft.com/office/drawing/2014/main" id="{7DD7906E-A21B-41E9-9FDB-AE02ED898997}"/>
              </a:ext>
            </a:extLst>
          </p:cNvPr>
          <p:cNvSpPr txBox="1">
            <a:spLocks noChangeArrowheads="1"/>
          </p:cNvSpPr>
          <p:nvPr/>
        </p:nvSpPr>
        <p:spPr bwMode="auto">
          <a:xfrm>
            <a:off x="2132013" y="6396038"/>
            <a:ext cx="4600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70000"/>
              <a:buFont typeface="Monotype Sorts" pitchFamily="2" charset="2"/>
              <a:buChar char="n"/>
              <a:defRPr kumimoji="1" sz="3200" b="1">
                <a:solidFill>
                  <a:schemeClr val="tx1"/>
                </a:solidFill>
                <a:latin typeface="Arial" panose="020B0604020202020204" pitchFamily="34" charset="0"/>
              </a:defRPr>
            </a:lvl1pPr>
            <a:lvl2pPr marL="742950" indent="-285750">
              <a:spcBef>
                <a:spcPct val="20000"/>
              </a:spcBef>
              <a:buChar char="–"/>
              <a:defRPr kumimoji="1" sz="2800" b="1">
                <a:solidFill>
                  <a:srgbClr val="0066FF"/>
                </a:solidFill>
                <a:latin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defRPr>
            </a:lvl9pPr>
          </a:lstStyle>
          <a:p>
            <a:pPr>
              <a:spcBef>
                <a:spcPct val="0"/>
              </a:spcBef>
              <a:buClrTx/>
              <a:buSzTx/>
              <a:buFontTx/>
              <a:buNone/>
            </a:pPr>
            <a:r>
              <a:rPr kumimoji="0" lang="en-US" altLang="en-US" sz="2400" b="0" dirty="0">
                <a:latin typeface="Times New Roman" panose="02020603050405020304" pitchFamily="18" charset="0"/>
              </a:rPr>
              <a:t>This is called </a:t>
            </a:r>
            <a:r>
              <a:rPr kumimoji="0" lang="en-US" altLang="en-US" sz="2400" dirty="0">
                <a:solidFill>
                  <a:srgbClr val="FF0000"/>
                </a:solidFill>
                <a:latin typeface="Times New Roman" panose="02020603050405020304" pitchFamily="18" charset="0"/>
              </a:rPr>
              <a:t>Referential Integrity</a:t>
            </a:r>
          </a:p>
        </p:txBody>
      </p:sp>
      <p:cxnSp>
        <p:nvCxnSpPr>
          <p:cNvPr id="3" name="Straight Connector 2">
            <a:extLst>
              <a:ext uri="{FF2B5EF4-FFF2-40B4-BE49-F238E27FC236}">
                <a16:creationId xmlns:a16="http://schemas.microsoft.com/office/drawing/2014/main" id="{17753AD3-9515-42FE-9EC3-EEB76BB3382E}"/>
              </a:ext>
            </a:extLst>
          </p:cNvPr>
          <p:cNvCxnSpPr/>
          <p:nvPr/>
        </p:nvCxnSpPr>
        <p:spPr>
          <a:xfrm flipV="1">
            <a:off x="7547408" y="5366617"/>
            <a:ext cx="312737" cy="22860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4" name="TextBox 3">
            <a:extLst>
              <a:ext uri="{FF2B5EF4-FFF2-40B4-BE49-F238E27FC236}">
                <a16:creationId xmlns:a16="http://schemas.microsoft.com/office/drawing/2014/main" id="{9DD88E30-6C74-4C1C-B14D-21455C55E077}"/>
              </a:ext>
            </a:extLst>
          </p:cNvPr>
          <p:cNvSpPr txBox="1"/>
          <p:nvPr/>
        </p:nvSpPr>
        <p:spPr>
          <a:xfrm>
            <a:off x="7925232" y="5366617"/>
            <a:ext cx="1095172" cy="369332"/>
          </a:xfrm>
          <a:prstGeom prst="rect">
            <a:avLst/>
          </a:prstGeom>
          <a:noFill/>
        </p:spPr>
        <p:txBody>
          <a:bodyPr wrap="none" rtlCol="0">
            <a:spAutoFit/>
          </a:bodyPr>
          <a:lstStyle/>
          <a:p>
            <a:r>
              <a:rPr lang="en-US" b="1" dirty="0">
                <a:solidFill>
                  <a:srgbClr val="FF0000"/>
                </a:solidFill>
              </a:rPr>
              <a:t>ERROR!</a:t>
            </a:r>
          </a:p>
        </p:txBody>
      </p:sp>
    </p:spTree>
    <p:extLst>
      <p:ext uri="{BB962C8B-B14F-4D97-AF65-F5344CB8AC3E}">
        <p14:creationId xmlns:p14="http://schemas.microsoft.com/office/powerpoint/2010/main" val="39509769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7"/>
          <p:cNvSpPr>
            <a:spLocks noChangeArrowheads="1"/>
          </p:cNvSpPr>
          <p:nvPr/>
        </p:nvSpPr>
        <p:spPr bwMode="auto">
          <a:xfrm>
            <a:off x="1447800" y="1828800"/>
            <a:ext cx="1752600" cy="1219200"/>
          </a:xfrm>
          <a:prstGeom prst="rect">
            <a:avLst/>
          </a:prstGeom>
          <a:solidFill>
            <a:srgbClr val="FFFFFF"/>
          </a:solidFill>
          <a:ln w="38100">
            <a:solidFill>
              <a:schemeClr val="bg2"/>
            </a:solidFill>
            <a:miter lim="800000"/>
            <a:headEnd/>
            <a:tailEnd/>
          </a:ln>
        </p:spPr>
        <p:txBody>
          <a:bodyPr wrap="none" anchor="ctr"/>
          <a:lstStyle/>
          <a:p>
            <a:pPr algn="ctr" eaLnBrk="0" hangingPunct="0"/>
            <a:r>
              <a:rPr lang="en-US" dirty="0"/>
              <a:t>Customer</a:t>
            </a:r>
          </a:p>
          <a:p>
            <a:pPr algn="ctr" eaLnBrk="0" hangingPunct="0"/>
            <a:r>
              <a:rPr lang="en-US" sz="1600" dirty="0"/>
              <a:t>Customer Number</a:t>
            </a:r>
          </a:p>
          <a:p>
            <a:pPr algn="ctr" eaLnBrk="0" hangingPunct="0"/>
            <a:r>
              <a:rPr lang="en-US" sz="1600" dirty="0"/>
              <a:t>First Name</a:t>
            </a:r>
          </a:p>
          <a:p>
            <a:pPr algn="ctr" eaLnBrk="0" hangingPunct="0"/>
            <a:r>
              <a:rPr lang="en-US" sz="1600" dirty="0"/>
              <a:t>Last Name</a:t>
            </a:r>
          </a:p>
        </p:txBody>
      </p:sp>
      <p:sp>
        <p:nvSpPr>
          <p:cNvPr id="12291" name="Rectangle 9"/>
          <p:cNvSpPr>
            <a:spLocks noChangeArrowheads="1"/>
          </p:cNvSpPr>
          <p:nvPr/>
        </p:nvSpPr>
        <p:spPr bwMode="auto">
          <a:xfrm>
            <a:off x="5638800" y="1905000"/>
            <a:ext cx="1752600" cy="988218"/>
          </a:xfrm>
          <a:prstGeom prst="rect">
            <a:avLst/>
          </a:prstGeom>
          <a:solidFill>
            <a:srgbClr val="FFFFFF"/>
          </a:solidFill>
          <a:ln w="38100">
            <a:solidFill>
              <a:schemeClr val="bg2"/>
            </a:solidFill>
            <a:miter lim="800000"/>
            <a:headEnd/>
            <a:tailEnd/>
          </a:ln>
        </p:spPr>
        <p:txBody>
          <a:bodyPr wrap="none" anchor="ctr"/>
          <a:lstStyle/>
          <a:p>
            <a:pPr algn="ctr" eaLnBrk="0" hangingPunct="0"/>
            <a:r>
              <a:rPr lang="en-US" dirty="0"/>
              <a:t>Order</a:t>
            </a:r>
            <a:br>
              <a:rPr lang="en-US" dirty="0"/>
            </a:br>
            <a:endParaRPr lang="en-US" dirty="0"/>
          </a:p>
          <a:p>
            <a:pPr algn="ctr" eaLnBrk="0" hangingPunct="0"/>
            <a:r>
              <a:rPr lang="en-US" sz="1600" dirty="0"/>
              <a:t>Order Number</a:t>
            </a:r>
          </a:p>
          <a:p>
            <a:pPr algn="ctr" eaLnBrk="0" hangingPunct="0"/>
            <a:r>
              <a:rPr lang="en-US" sz="1600" dirty="0"/>
              <a:t>Date</a:t>
            </a:r>
          </a:p>
        </p:txBody>
      </p:sp>
      <p:cxnSp>
        <p:nvCxnSpPr>
          <p:cNvPr id="12292" name="Straight Connector 8"/>
          <p:cNvCxnSpPr>
            <a:cxnSpLocks noChangeShapeType="1"/>
            <a:stCxn id="12290" idx="3"/>
          </p:cNvCxnSpPr>
          <p:nvPr/>
        </p:nvCxnSpPr>
        <p:spPr bwMode="auto">
          <a:xfrm>
            <a:off x="3200400" y="2438400"/>
            <a:ext cx="2438400" cy="0"/>
          </a:xfrm>
          <a:prstGeom prst="line">
            <a:avLst/>
          </a:prstGeom>
          <a:noFill/>
          <a:ln w="9525" algn="ctr">
            <a:solidFill>
              <a:schemeClr val="tx1"/>
            </a:solidFill>
            <a:round/>
            <a:headEnd/>
            <a:tailEnd/>
          </a:ln>
        </p:spPr>
      </p:cxnSp>
      <p:sp>
        <p:nvSpPr>
          <p:cNvPr id="12" name="Title 11"/>
          <p:cNvSpPr>
            <a:spLocks noGrp="1"/>
          </p:cNvSpPr>
          <p:nvPr>
            <p:ph type="title"/>
          </p:nvPr>
        </p:nvSpPr>
        <p:spPr>
          <a:xfrm>
            <a:off x="609600" y="762000"/>
            <a:ext cx="7772400" cy="762000"/>
          </a:xfrm>
        </p:spPr>
        <p:txBody>
          <a:bodyPr>
            <a:normAutofit/>
          </a:bodyPr>
          <a:lstStyle/>
          <a:p>
            <a:pPr>
              <a:defRPr/>
            </a:pPr>
            <a:r>
              <a:rPr lang="en-US" dirty="0"/>
              <a:t>Another example</a:t>
            </a:r>
          </a:p>
        </p:txBody>
      </p:sp>
      <p:sp>
        <p:nvSpPr>
          <p:cNvPr id="12294" name="TextBox 12"/>
          <p:cNvSpPr txBox="1">
            <a:spLocks noChangeArrowheads="1"/>
          </p:cNvSpPr>
          <p:nvPr/>
        </p:nvSpPr>
        <p:spPr bwMode="auto">
          <a:xfrm>
            <a:off x="3943350" y="2531022"/>
            <a:ext cx="9525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dirty="0"/>
              <a:t>places</a:t>
            </a:r>
          </a:p>
        </p:txBody>
      </p:sp>
      <p:pic>
        <p:nvPicPr>
          <p:cNvPr id="1027" name="Picture 3" descr="C:\Documents and Settings\pollacia\Local Settings\Temporary Internet Files\Content.IE5\YOH6GKOW\MCj0233080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6400" y="3352800"/>
            <a:ext cx="2535238"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1447800" y="22098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638800" y="2362200"/>
            <a:ext cx="1752600" cy="0"/>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958612150"/>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E180D4A7-C9FB-4DFB-919C-405C955672EB}">
      <p14:showEvtLst xmlns:p14="http://schemas.microsoft.com/office/powerpoint/2010/main">
        <p14:playEvt time="3598" objId="2"/>
        <p14:stopEvt time="35520" objId="2"/>
      </p14:showEvtLst>
    </p:ext>
  </p:extLs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38"/>
          <p:cNvGraphicFramePr>
            <a:graphicFrameLocks/>
          </p:cNvGraphicFramePr>
          <p:nvPr>
            <p:extLst>
              <p:ext uri="{D42A27DB-BD31-4B8C-83A1-F6EECF244321}">
                <p14:modId xmlns:p14="http://schemas.microsoft.com/office/powerpoint/2010/main" val="3670703069"/>
              </p:ext>
            </p:extLst>
          </p:nvPr>
        </p:nvGraphicFramePr>
        <p:xfrm>
          <a:off x="304800" y="1994065"/>
          <a:ext cx="4843463" cy="2286000"/>
        </p:xfrm>
        <a:graphic>
          <a:graphicData uri="http://schemas.openxmlformats.org/drawingml/2006/table">
            <a:tbl>
              <a:tblPr>
                <a:tableStyleId>{D7AC3CCA-C797-4891-BE02-D94E43425B78}</a:tableStyleId>
              </a:tblPr>
              <a:tblGrid>
                <a:gridCol w="1544922">
                  <a:extLst>
                    <a:ext uri="{9D8B030D-6E8A-4147-A177-3AD203B41FA5}">
                      <a16:colId xmlns:a16="http://schemas.microsoft.com/office/drawing/2014/main" val="20000"/>
                    </a:ext>
                  </a:extLst>
                </a:gridCol>
                <a:gridCol w="1626232">
                  <a:extLst>
                    <a:ext uri="{9D8B030D-6E8A-4147-A177-3AD203B41FA5}">
                      <a16:colId xmlns:a16="http://schemas.microsoft.com/office/drawing/2014/main" val="20001"/>
                    </a:ext>
                  </a:extLst>
                </a:gridCol>
                <a:gridCol w="1672309">
                  <a:extLst>
                    <a:ext uri="{9D8B030D-6E8A-4147-A177-3AD203B41FA5}">
                      <a16:colId xmlns:a16="http://schemas.microsoft.com/office/drawing/2014/main" val="20002"/>
                    </a:ext>
                  </a:extLst>
                </a:gridCol>
              </a:tblGrid>
              <a:tr h="467360">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err="1">
                          <a:ln>
                            <a:noFill/>
                          </a:ln>
                          <a:effectLst/>
                        </a:rPr>
                        <a:t>LastName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err="1">
                          <a:ln>
                            <a:noFill/>
                          </a:ln>
                          <a:effectLst/>
                        </a:rPr>
                        <a:t>FirstName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0"/>
                  </a:ext>
                </a:extLst>
              </a:tr>
              <a:tr h="264160">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Archer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Jeffrey</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1"/>
                  </a:ext>
                </a:extLst>
              </a:tr>
              <a:tr h="264160">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Clarke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Martha</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2"/>
                  </a:ext>
                </a:extLst>
              </a:tr>
              <a:tr h="264160">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Owen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Hayes</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3"/>
                  </a:ext>
                </a:extLst>
              </a:tr>
              <a:tr h="264160">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47</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Parker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Stephen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4"/>
                  </a:ext>
                </a:extLst>
              </a:tr>
            </a:tbl>
          </a:graphicData>
        </a:graphic>
      </p:graphicFrame>
      <p:graphicFrame>
        <p:nvGraphicFramePr>
          <p:cNvPr id="5" name="Group 38"/>
          <p:cNvGraphicFramePr>
            <a:graphicFrameLocks/>
          </p:cNvGraphicFramePr>
          <p:nvPr>
            <p:extLst>
              <p:ext uri="{D42A27DB-BD31-4B8C-83A1-F6EECF244321}">
                <p14:modId xmlns:p14="http://schemas.microsoft.com/office/powerpoint/2010/main" val="1894160034"/>
              </p:ext>
            </p:extLst>
          </p:nvPr>
        </p:nvGraphicFramePr>
        <p:xfrm>
          <a:off x="5791200" y="1994065"/>
          <a:ext cx="2590800" cy="2286000"/>
        </p:xfrm>
        <a:graphic>
          <a:graphicData uri="http://schemas.openxmlformats.org/drawingml/2006/table">
            <a:tbl>
              <a:tblPr>
                <a:tableStyleId>{D7AC3CCA-C797-4891-BE02-D94E43425B78}</a:tableStyleId>
              </a:tblPr>
              <a:tblGrid>
                <a:gridCol w="12192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Order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Date</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7/22/22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4</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7/15/22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4"/>
                  </a:ext>
                </a:extLst>
              </a:tr>
            </a:tbl>
          </a:graphicData>
        </a:graphic>
      </p:graphicFrame>
      <p:sp>
        <p:nvSpPr>
          <p:cNvPr id="2" name="Title 1">
            <a:extLst>
              <a:ext uri="{FF2B5EF4-FFF2-40B4-BE49-F238E27FC236}">
                <a16:creationId xmlns:a16="http://schemas.microsoft.com/office/drawing/2014/main" id="{4D02B2DF-E9B9-4310-905C-8C43EFEBE7A1}"/>
              </a:ext>
            </a:extLst>
          </p:cNvPr>
          <p:cNvSpPr>
            <a:spLocks noGrp="1"/>
          </p:cNvSpPr>
          <p:nvPr>
            <p:ph type="title"/>
          </p:nvPr>
        </p:nvSpPr>
        <p:spPr/>
        <p:txBody>
          <a:bodyPr/>
          <a:lstStyle/>
          <a:p>
            <a:r>
              <a:rPr lang="en-US" sz="4000" dirty="0"/>
              <a:t>There is no way of identifying who placed an order</a:t>
            </a:r>
          </a:p>
        </p:txBody>
      </p:sp>
      <p:sp>
        <p:nvSpPr>
          <p:cNvPr id="9" name="Rectangle 3">
            <a:extLst>
              <a:ext uri="{FF2B5EF4-FFF2-40B4-BE49-F238E27FC236}">
                <a16:creationId xmlns:a16="http://schemas.microsoft.com/office/drawing/2014/main" id="{F39A5537-15B4-4395-BEF2-D9E4FB760660}"/>
              </a:ext>
            </a:extLst>
          </p:cNvPr>
          <p:cNvSpPr txBox="1">
            <a:spLocks noChangeArrowheads="1"/>
          </p:cNvSpPr>
          <p:nvPr/>
        </p:nvSpPr>
        <p:spPr>
          <a:xfrm>
            <a:off x="1447800" y="5029200"/>
            <a:ext cx="7402945" cy="1043704"/>
          </a:xfrm>
          <a:prstGeom prst="rect">
            <a:avLst/>
          </a:prstGeom>
          <a:ln w="38100">
            <a:solidFill>
              <a:srgbClr val="C00000"/>
            </a:solidFill>
            <a:miter lim="800000"/>
            <a:headEnd/>
            <a:tailEnd/>
          </a:ln>
        </p:spPr>
        <p:txBody>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buFont typeface="Monotype Sorts" pitchFamily="2" charset="2"/>
              <a:buNone/>
            </a:pPr>
            <a:r>
              <a:rPr lang="en-US" altLang="en-US" sz="2400" kern="0"/>
              <a:t>Rule:  </a:t>
            </a:r>
            <a:r>
              <a:rPr lang="en-US" altLang="en-US" sz="2400" i="1" u="sng" kern="0">
                <a:solidFill>
                  <a:srgbClr val="C00000"/>
                </a:solidFill>
              </a:rPr>
              <a:t>Put the primary key of the parent table as a foreign key the child table.</a:t>
            </a:r>
            <a:endParaRPr lang="en-US" altLang="en-US" sz="2400" i="1" u="sng" kern="0" dirty="0">
              <a:solidFill>
                <a:srgbClr val="C00000"/>
              </a:solidFill>
            </a:endParaRPr>
          </a:p>
        </p:txBody>
      </p:sp>
    </p:spTree>
    <p:extLst>
      <p:ext uri="{BB962C8B-B14F-4D97-AF65-F5344CB8AC3E}">
        <p14:creationId xmlns:p14="http://schemas.microsoft.com/office/powerpoint/2010/main" val="1645208964"/>
      </p:ext>
    </p:extLst>
  </p:cSld>
  <p:clrMapOvr>
    <a:masterClrMapping/>
  </p:clrMapOvr>
  <p:transition/>
  <p:extLst mod="1">
    <p:ext uri="{E180D4A7-C9FB-4DFB-919C-405C955672EB}">
      <p14:showEvtLst xmlns:p14="http://schemas.microsoft.com/office/powerpoint/2010/main">
        <p14:playEvt time="0" objId="2"/>
        <p14:stopEvt time="30574" objId="2"/>
      </p14:showEvtLst>
    </p:ext>
  </p:extLs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0" y="304800"/>
            <a:ext cx="8001000" cy="953536"/>
          </a:xfrm>
        </p:spPr>
        <p:txBody>
          <a:bodyPr>
            <a:normAutofit fontScale="90000"/>
          </a:bodyPr>
          <a:lstStyle/>
          <a:p>
            <a:pPr>
              <a:defRPr/>
            </a:pPr>
            <a:r>
              <a:rPr lang="en-US" dirty="0"/>
              <a:t>Add the foreign key to ORDER table</a:t>
            </a:r>
            <a:endParaRPr lang="en-US" sz="3100" dirty="0"/>
          </a:p>
        </p:txBody>
      </p:sp>
      <p:graphicFrame>
        <p:nvGraphicFramePr>
          <p:cNvPr id="3" name="Group 38"/>
          <p:cNvGraphicFramePr>
            <a:graphicFrameLocks/>
          </p:cNvGraphicFramePr>
          <p:nvPr>
            <p:extLst>
              <p:ext uri="{D42A27DB-BD31-4B8C-83A1-F6EECF244321}">
                <p14:modId xmlns:p14="http://schemas.microsoft.com/office/powerpoint/2010/main" val="3511948285"/>
              </p:ext>
            </p:extLst>
          </p:nvPr>
        </p:nvGraphicFramePr>
        <p:xfrm>
          <a:off x="304800" y="1752600"/>
          <a:ext cx="4614863" cy="2286000"/>
        </p:xfrm>
        <a:graphic>
          <a:graphicData uri="http://schemas.openxmlformats.org/drawingml/2006/table">
            <a:tbl>
              <a:tblPr>
                <a:tableStyleId>{D7AC3CCA-C797-4891-BE02-D94E43425B78}</a:tableStyleId>
              </a:tblPr>
              <a:tblGrid>
                <a:gridCol w="1472005">
                  <a:extLst>
                    <a:ext uri="{9D8B030D-6E8A-4147-A177-3AD203B41FA5}">
                      <a16:colId xmlns:a16="http://schemas.microsoft.com/office/drawing/2014/main" val="20000"/>
                    </a:ext>
                  </a:extLst>
                </a:gridCol>
                <a:gridCol w="1549478">
                  <a:extLst>
                    <a:ext uri="{9D8B030D-6E8A-4147-A177-3AD203B41FA5}">
                      <a16:colId xmlns:a16="http://schemas.microsoft.com/office/drawing/2014/main" val="20001"/>
                    </a:ext>
                  </a:extLst>
                </a:gridCol>
                <a:gridCol w="159338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LastName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FirstName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Archer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Jeffrey</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Clarke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Martha</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Owen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Hayes</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47</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Parker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Stephen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4"/>
                  </a:ext>
                </a:extLst>
              </a:tr>
            </a:tbl>
          </a:graphicData>
        </a:graphic>
      </p:graphicFrame>
      <p:graphicFrame>
        <p:nvGraphicFramePr>
          <p:cNvPr id="7" name="Group 38"/>
          <p:cNvGraphicFramePr>
            <a:graphicFrameLocks/>
          </p:cNvGraphicFramePr>
          <p:nvPr>
            <p:extLst>
              <p:ext uri="{D42A27DB-BD31-4B8C-83A1-F6EECF244321}">
                <p14:modId xmlns:p14="http://schemas.microsoft.com/office/powerpoint/2010/main" val="3926019362"/>
              </p:ext>
            </p:extLst>
          </p:nvPr>
        </p:nvGraphicFramePr>
        <p:xfrm>
          <a:off x="5105400" y="1905000"/>
          <a:ext cx="4038600" cy="2286000"/>
        </p:xfrm>
        <a:graphic>
          <a:graphicData uri="http://schemas.openxmlformats.org/drawingml/2006/table">
            <a:tbl>
              <a:tblPr>
                <a:tableStyleId>{D7AC3CCA-C797-4891-BE02-D94E43425B78}</a:tableStyleId>
              </a:tblPr>
              <a:tblGrid>
                <a:gridCol w="12192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Order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Date</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2</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7/22/22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4</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7/15/22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4"/>
                  </a:ext>
                </a:extLst>
              </a:tr>
            </a:tbl>
          </a:graphicData>
        </a:graphic>
      </p:graphicFrame>
      <p:sp>
        <p:nvSpPr>
          <p:cNvPr id="4" name="Rectangle: Rounded Corners 3">
            <a:extLst>
              <a:ext uri="{FF2B5EF4-FFF2-40B4-BE49-F238E27FC236}">
                <a16:creationId xmlns:a16="http://schemas.microsoft.com/office/drawing/2014/main" id="{405B34A4-20F2-477F-96ED-89AC40DC9E1D}"/>
              </a:ext>
            </a:extLst>
          </p:cNvPr>
          <p:cNvSpPr/>
          <p:nvPr/>
        </p:nvSpPr>
        <p:spPr>
          <a:xfrm>
            <a:off x="7620000" y="1752600"/>
            <a:ext cx="1485900" cy="259080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3327319"/>
      </p:ext>
    </p:extLst>
  </p:cSld>
  <p:clrMapOvr>
    <a:masterClrMapping/>
  </p:clrMapOvr>
  <p:transition/>
  <p:extLst mod="1">
    <p:ext uri="{E180D4A7-C9FB-4DFB-919C-405C955672EB}">
      <p14:showEvtLst xmlns:p14="http://schemas.microsoft.com/office/powerpoint/2010/main">
        <p14:playEvt time="0" objId="4"/>
        <p14:stopEvt time="30611" objId="4"/>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Hierarchical Model</a:t>
            </a:r>
          </a:p>
        </p:txBody>
      </p:sp>
      <p:sp>
        <p:nvSpPr>
          <p:cNvPr id="3" name="Content Placeholder 2"/>
          <p:cNvSpPr>
            <a:spLocks noGrp="1"/>
          </p:cNvSpPr>
          <p:nvPr>
            <p:ph idx="1"/>
          </p:nvPr>
        </p:nvSpPr>
        <p:spPr/>
        <p:txBody>
          <a:bodyPr/>
          <a:lstStyle/>
          <a:p>
            <a:r>
              <a:rPr lang="en-US" dirty="0"/>
              <a:t>Data is organized in a tree-like structure </a:t>
            </a:r>
          </a:p>
        </p:txBody>
      </p:sp>
      <p:pic>
        <p:nvPicPr>
          <p:cNvPr id="4" name="Picture 3"/>
          <p:cNvPicPr>
            <a:picLocks noChangeAspect="1"/>
          </p:cNvPicPr>
          <p:nvPr/>
        </p:nvPicPr>
        <p:blipFill>
          <a:blip r:embed="rId2"/>
          <a:stretch>
            <a:fillRect/>
          </a:stretch>
        </p:blipFill>
        <p:spPr>
          <a:xfrm>
            <a:off x="1905000" y="2782607"/>
            <a:ext cx="5286375" cy="2235994"/>
          </a:xfrm>
          <a:prstGeom prst="rect">
            <a:avLst/>
          </a:prstGeom>
        </p:spPr>
      </p:pic>
      <p:sp>
        <p:nvSpPr>
          <p:cNvPr id="5" name="TextBox 4"/>
          <p:cNvSpPr txBox="1"/>
          <p:nvPr/>
        </p:nvSpPr>
        <p:spPr>
          <a:xfrm>
            <a:off x="1795182" y="5109882"/>
            <a:ext cx="4807324" cy="230832"/>
          </a:xfrm>
          <a:prstGeom prst="rect">
            <a:avLst/>
          </a:prstGeom>
          <a:noFill/>
        </p:spPr>
        <p:txBody>
          <a:bodyPr wrap="square" rtlCol="0">
            <a:spAutoFit/>
          </a:bodyPr>
          <a:lstStyle/>
          <a:p>
            <a:r>
              <a:rPr lang="en-US" sz="900" dirty="0"/>
              <a:t>Reference: </a:t>
            </a:r>
            <a:r>
              <a:rPr lang="en-US" sz="900" dirty="0">
                <a:hlinkClick r:id="rId3"/>
              </a:rPr>
              <a:t>https://www.studytonight.com/dbms/database-model.php</a:t>
            </a:r>
            <a:endParaRPr lang="en-US" sz="900" dirty="0"/>
          </a:p>
        </p:txBody>
      </p:sp>
    </p:spTree>
    <p:extLst>
      <p:ext uri="{BB962C8B-B14F-4D97-AF65-F5344CB8AC3E}">
        <p14:creationId xmlns:p14="http://schemas.microsoft.com/office/powerpoint/2010/main" val="23222304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New Schema</a:t>
            </a:r>
            <a:endParaRPr lang="en-US" sz="3100" dirty="0"/>
          </a:p>
        </p:txBody>
      </p:sp>
      <p:sp>
        <p:nvSpPr>
          <p:cNvPr id="5" name="Content Placeholder 4">
            <a:extLst>
              <a:ext uri="{FF2B5EF4-FFF2-40B4-BE49-F238E27FC236}">
                <a16:creationId xmlns:a16="http://schemas.microsoft.com/office/drawing/2014/main" id="{08BC9FDD-AF3E-439D-8ABD-9FB2C5EBFC39}"/>
              </a:ext>
            </a:extLst>
          </p:cNvPr>
          <p:cNvSpPr>
            <a:spLocks noGrp="1"/>
          </p:cNvSpPr>
          <p:nvPr>
            <p:ph idx="1"/>
          </p:nvPr>
        </p:nvSpPr>
        <p:spPr/>
        <p:txBody>
          <a:bodyPr/>
          <a:lstStyle/>
          <a:p>
            <a:endParaRPr lang="en-US" dirty="0"/>
          </a:p>
          <a:p>
            <a:endParaRPr lang="en-US" dirty="0"/>
          </a:p>
          <a:p>
            <a:endParaRPr lang="en-US" dirty="0"/>
          </a:p>
          <a:p>
            <a:endParaRPr lang="en-US" dirty="0"/>
          </a:p>
          <a:p>
            <a:endParaRPr lang="en-US" dirty="0"/>
          </a:p>
          <a:p>
            <a:pPr marL="0" indent="0">
              <a:buNone/>
            </a:pPr>
            <a:r>
              <a:rPr lang="en-US" sz="2400" dirty="0"/>
              <a:t>CUSTOMER(</a:t>
            </a:r>
            <a:r>
              <a:rPr lang="en-US" sz="2400" u="sng" dirty="0"/>
              <a:t>CustomerNumber</a:t>
            </a:r>
            <a:r>
              <a:rPr lang="en-US" sz="2400" dirty="0"/>
              <a:t>, LastName, FirstName)</a:t>
            </a:r>
          </a:p>
          <a:p>
            <a:pPr marL="0" indent="0">
              <a:buNone/>
            </a:pPr>
            <a:r>
              <a:rPr lang="en-US" sz="2400" dirty="0"/>
              <a:t>ORDER(</a:t>
            </a:r>
            <a:r>
              <a:rPr lang="en-US" sz="2400" u="sng" dirty="0"/>
              <a:t>OrderNumber</a:t>
            </a:r>
            <a:r>
              <a:rPr lang="en-US" sz="2400" dirty="0"/>
              <a:t>, Date, </a:t>
            </a:r>
            <a:r>
              <a:rPr lang="en-US" sz="2400" dirty="0">
                <a:solidFill>
                  <a:srgbClr val="C00000"/>
                </a:solidFill>
              </a:rPr>
              <a:t>CustomerNumber)</a:t>
            </a:r>
          </a:p>
          <a:p>
            <a:pPr marL="0" indent="0">
              <a:buNone/>
            </a:pPr>
            <a:r>
              <a:rPr lang="en-US" sz="2400" dirty="0">
                <a:solidFill>
                  <a:srgbClr val="C00000"/>
                </a:solidFill>
              </a:rPr>
              <a:t>    FK </a:t>
            </a:r>
            <a:r>
              <a:rPr lang="en-US" sz="2400" dirty="0" err="1">
                <a:solidFill>
                  <a:srgbClr val="C00000"/>
                </a:solidFill>
              </a:rPr>
              <a:t>CustomerNumber</a:t>
            </a:r>
            <a:r>
              <a:rPr lang="en-US" sz="2400" dirty="0">
                <a:solidFill>
                  <a:srgbClr val="C00000"/>
                </a:solidFill>
              </a:rPr>
              <a:t>       </a:t>
            </a:r>
            <a:r>
              <a:rPr lang="en-US" sz="2400" dirty="0">
                <a:solidFill>
                  <a:srgbClr val="C00000"/>
                </a:solidFill>
                <a:sym typeface="Wingdings" panose="05000000000000000000" pitchFamily="2" charset="2"/>
              </a:rPr>
              <a:t>CUSTOMER</a:t>
            </a:r>
            <a:endParaRPr lang="en-US" sz="2400" dirty="0">
              <a:solidFill>
                <a:srgbClr val="C00000"/>
              </a:solidFill>
            </a:endParaRPr>
          </a:p>
        </p:txBody>
      </p:sp>
      <p:graphicFrame>
        <p:nvGraphicFramePr>
          <p:cNvPr id="3" name="Group 38"/>
          <p:cNvGraphicFramePr>
            <a:graphicFrameLocks/>
          </p:cNvGraphicFramePr>
          <p:nvPr>
            <p:extLst/>
          </p:nvPr>
        </p:nvGraphicFramePr>
        <p:xfrm>
          <a:off x="304800" y="1752600"/>
          <a:ext cx="4614863" cy="2286000"/>
        </p:xfrm>
        <a:graphic>
          <a:graphicData uri="http://schemas.openxmlformats.org/drawingml/2006/table">
            <a:tbl>
              <a:tblPr>
                <a:tableStyleId>{D7AC3CCA-C797-4891-BE02-D94E43425B78}</a:tableStyleId>
              </a:tblPr>
              <a:tblGrid>
                <a:gridCol w="1472005">
                  <a:extLst>
                    <a:ext uri="{9D8B030D-6E8A-4147-A177-3AD203B41FA5}">
                      <a16:colId xmlns:a16="http://schemas.microsoft.com/office/drawing/2014/main" val="20000"/>
                    </a:ext>
                  </a:extLst>
                </a:gridCol>
                <a:gridCol w="1549478">
                  <a:extLst>
                    <a:ext uri="{9D8B030D-6E8A-4147-A177-3AD203B41FA5}">
                      <a16:colId xmlns:a16="http://schemas.microsoft.com/office/drawing/2014/main" val="20001"/>
                    </a:ext>
                  </a:extLst>
                </a:gridCol>
                <a:gridCol w="159338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LastName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FirstName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Archer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Jeffrey</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Clarke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Martha</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Owen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Hayes</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47</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Parker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Stephen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4"/>
                  </a:ext>
                </a:extLst>
              </a:tr>
            </a:tbl>
          </a:graphicData>
        </a:graphic>
      </p:graphicFrame>
      <p:graphicFrame>
        <p:nvGraphicFramePr>
          <p:cNvPr id="7" name="Group 38"/>
          <p:cNvGraphicFramePr>
            <a:graphicFrameLocks/>
          </p:cNvGraphicFramePr>
          <p:nvPr>
            <p:extLst/>
          </p:nvPr>
        </p:nvGraphicFramePr>
        <p:xfrm>
          <a:off x="5105400" y="1905000"/>
          <a:ext cx="4038600" cy="2286000"/>
        </p:xfrm>
        <a:graphic>
          <a:graphicData uri="http://schemas.openxmlformats.org/drawingml/2006/table">
            <a:tbl>
              <a:tblPr>
                <a:tableStyleId>{D7AC3CCA-C797-4891-BE02-D94E43425B78}</a:tableStyleId>
              </a:tblPr>
              <a:tblGrid>
                <a:gridCol w="12192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Order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Date</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2</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7/22/22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4</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7/15/22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4"/>
                  </a:ext>
                </a:extLst>
              </a:tr>
            </a:tbl>
          </a:graphicData>
        </a:graphic>
      </p:graphicFrame>
      <p:sp>
        <p:nvSpPr>
          <p:cNvPr id="4" name="Rectangle: Rounded Corners 3">
            <a:extLst>
              <a:ext uri="{FF2B5EF4-FFF2-40B4-BE49-F238E27FC236}">
                <a16:creationId xmlns:a16="http://schemas.microsoft.com/office/drawing/2014/main" id="{405B34A4-20F2-477F-96ED-89AC40DC9E1D}"/>
              </a:ext>
            </a:extLst>
          </p:cNvPr>
          <p:cNvSpPr/>
          <p:nvPr/>
        </p:nvSpPr>
        <p:spPr>
          <a:xfrm>
            <a:off x="7620000" y="1752600"/>
            <a:ext cx="1485900" cy="259080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B958A826-542B-4550-AF07-EC015600DBF2}"/>
              </a:ext>
            </a:extLst>
          </p:cNvPr>
          <p:cNvCxnSpPr>
            <a:cxnSpLocks/>
          </p:cNvCxnSpPr>
          <p:nvPr/>
        </p:nvCxnSpPr>
        <p:spPr>
          <a:xfrm>
            <a:off x="4953000" y="6019800"/>
            <a:ext cx="304800" cy="0"/>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600736834"/>
      </p:ext>
    </p:extLst>
  </p:cSld>
  <p:clrMapOvr>
    <a:masterClrMapping/>
  </p:clrMapOvr>
  <p:transition/>
  <p:extLst mod="1">
    <p:ext uri="{E180D4A7-C9FB-4DFB-919C-405C955672EB}">
      <p14:showEvtLst xmlns:p14="http://schemas.microsoft.com/office/powerpoint/2010/main">
        <p14:playEvt time="0" objId="4"/>
        <p14:stopEvt time="30611" objId="4"/>
      </p14:showEvtLst>
    </p:ext>
  </p:extLs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8215"/>
            <a:ext cx="8763000" cy="1143000"/>
          </a:xfrm>
        </p:spPr>
        <p:txBody>
          <a:bodyPr>
            <a:normAutofit/>
          </a:bodyPr>
          <a:lstStyle/>
          <a:p>
            <a:pPr>
              <a:defRPr/>
            </a:pPr>
            <a:r>
              <a:rPr lang="en-US" sz="4000" dirty="0"/>
              <a:t>Query: Who placed Order Number 1?</a:t>
            </a:r>
          </a:p>
        </p:txBody>
      </p:sp>
      <p:graphicFrame>
        <p:nvGraphicFramePr>
          <p:cNvPr id="3" name="Group 38"/>
          <p:cNvGraphicFramePr>
            <a:graphicFrameLocks/>
          </p:cNvGraphicFramePr>
          <p:nvPr/>
        </p:nvGraphicFramePr>
        <p:xfrm>
          <a:off x="228600" y="2362200"/>
          <a:ext cx="4614863" cy="2286000"/>
        </p:xfrm>
        <a:graphic>
          <a:graphicData uri="http://schemas.openxmlformats.org/drawingml/2006/table">
            <a:tbl>
              <a:tblPr>
                <a:tableStyleId>{D7AC3CCA-C797-4891-BE02-D94E43425B78}</a:tableStyleId>
              </a:tblPr>
              <a:tblGrid>
                <a:gridCol w="1472005">
                  <a:extLst>
                    <a:ext uri="{9D8B030D-6E8A-4147-A177-3AD203B41FA5}">
                      <a16:colId xmlns:a16="http://schemas.microsoft.com/office/drawing/2014/main" val="20000"/>
                    </a:ext>
                  </a:extLst>
                </a:gridCol>
                <a:gridCol w="1549478">
                  <a:extLst>
                    <a:ext uri="{9D8B030D-6E8A-4147-A177-3AD203B41FA5}">
                      <a16:colId xmlns:a16="http://schemas.microsoft.com/office/drawing/2014/main" val="20001"/>
                    </a:ext>
                  </a:extLst>
                </a:gridCol>
                <a:gridCol w="159338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err="1">
                          <a:ln>
                            <a:noFill/>
                          </a:ln>
                          <a:effectLst/>
                        </a:rPr>
                        <a:t>LastName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err="1">
                          <a:ln>
                            <a:noFill/>
                          </a:ln>
                          <a:effectLst/>
                        </a:rPr>
                        <a:t>FirstName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Archer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Jeffrey</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Clarke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Martha</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Owen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Hayes</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47</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Parker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Stephen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4"/>
                  </a:ext>
                </a:extLst>
              </a:tr>
            </a:tbl>
          </a:graphicData>
        </a:graphic>
      </p:graphicFrame>
      <p:graphicFrame>
        <p:nvGraphicFramePr>
          <p:cNvPr id="5" name="Group 38"/>
          <p:cNvGraphicFramePr>
            <a:graphicFrameLocks/>
          </p:cNvGraphicFramePr>
          <p:nvPr>
            <p:extLst/>
          </p:nvPr>
        </p:nvGraphicFramePr>
        <p:xfrm>
          <a:off x="4953000" y="3962400"/>
          <a:ext cx="4038600" cy="2286000"/>
        </p:xfrm>
        <a:graphic>
          <a:graphicData uri="http://schemas.openxmlformats.org/drawingml/2006/table">
            <a:tbl>
              <a:tblPr>
                <a:tableStyleId>{D7AC3CCA-C797-4891-BE02-D94E43425B78}</a:tableStyleId>
              </a:tblPr>
              <a:tblGrid>
                <a:gridCol w="12192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Order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Date</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2</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3</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7/22/22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4</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7/15/22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4"/>
                  </a:ext>
                </a:extLst>
              </a:tr>
            </a:tbl>
          </a:graphicData>
        </a:graphic>
      </p:graphicFrame>
      <p:sp>
        <p:nvSpPr>
          <p:cNvPr id="14391" name="TextBox 5"/>
          <p:cNvSpPr txBox="1">
            <a:spLocks noChangeArrowheads="1"/>
          </p:cNvSpPr>
          <p:nvPr/>
        </p:nvSpPr>
        <p:spPr bwMode="auto">
          <a:xfrm>
            <a:off x="304800" y="1828800"/>
            <a:ext cx="18589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200"/>
              <a:t>Customer</a:t>
            </a:r>
            <a:r>
              <a:rPr lang="en-US"/>
              <a:t> </a:t>
            </a:r>
          </a:p>
        </p:txBody>
      </p:sp>
      <p:sp>
        <p:nvSpPr>
          <p:cNvPr id="14392" name="TextBox 6"/>
          <p:cNvSpPr txBox="1">
            <a:spLocks noChangeArrowheads="1"/>
          </p:cNvSpPr>
          <p:nvPr/>
        </p:nvSpPr>
        <p:spPr bwMode="auto">
          <a:xfrm>
            <a:off x="5029200" y="3352800"/>
            <a:ext cx="1141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200"/>
              <a:t>Order</a:t>
            </a:r>
          </a:p>
        </p:txBody>
      </p:sp>
      <p:sp>
        <p:nvSpPr>
          <p:cNvPr id="14393" name="Oval 7"/>
          <p:cNvSpPr>
            <a:spLocks noChangeArrowheads="1"/>
          </p:cNvSpPr>
          <p:nvPr/>
        </p:nvSpPr>
        <p:spPr bwMode="auto">
          <a:xfrm>
            <a:off x="228600" y="3505200"/>
            <a:ext cx="457200" cy="381000"/>
          </a:xfrm>
          <a:prstGeom prst="ellipse">
            <a:avLst/>
          </a:prstGeom>
          <a:noFill/>
          <a:ln w="28575" algn="ctr">
            <a:solidFill>
              <a:srgbClr val="FF0066"/>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4394" name="Oval 8"/>
          <p:cNvSpPr>
            <a:spLocks noChangeArrowheads="1"/>
          </p:cNvSpPr>
          <p:nvPr/>
        </p:nvSpPr>
        <p:spPr bwMode="auto">
          <a:xfrm>
            <a:off x="7543800" y="4648200"/>
            <a:ext cx="457200" cy="381000"/>
          </a:xfrm>
          <a:prstGeom prst="ellipse">
            <a:avLst/>
          </a:prstGeom>
          <a:noFill/>
          <a:ln w="28575" algn="ctr">
            <a:solidFill>
              <a:srgbClr val="FF0066"/>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cxnSp>
        <p:nvCxnSpPr>
          <p:cNvPr id="14395" name="Straight Connector 10"/>
          <p:cNvCxnSpPr>
            <a:cxnSpLocks noChangeShapeType="1"/>
            <a:stCxn id="14393" idx="7"/>
            <a:endCxn id="14394" idx="3"/>
          </p:cNvCxnSpPr>
          <p:nvPr/>
        </p:nvCxnSpPr>
        <p:spPr bwMode="auto">
          <a:xfrm rot="16200000" flipH="1">
            <a:off x="3408362" y="771526"/>
            <a:ext cx="1412875" cy="6991350"/>
          </a:xfrm>
          <a:prstGeom prst="line">
            <a:avLst/>
          </a:prstGeom>
          <a:noFill/>
          <a:ln w="28575" algn="ctr">
            <a:solidFill>
              <a:srgbClr val="FF0066"/>
            </a:solidFill>
            <a:round/>
            <a:headEnd/>
            <a:tailEnd/>
          </a:ln>
        </p:spPr>
      </p:cxnSp>
    </p:spTree>
    <p:extLst>
      <p:ext uri="{BB962C8B-B14F-4D97-AF65-F5344CB8AC3E}">
        <p14:creationId xmlns:p14="http://schemas.microsoft.com/office/powerpoint/2010/main" val="902610755"/>
      </p:ext>
    </p:extLst>
  </p:cSld>
  <p:clrMapOvr>
    <a:masterClrMapping/>
  </p:clrMapOvr>
  <p:transition/>
  <p:extLst mod="1">
    <p:ext uri="{E180D4A7-C9FB-4DFB-919C-405C955672EB}">
      <p14:showEvtLst xmlns:p14="http://schemas.microsoft.com/office/powerpoint/2010/main">
        <p14:playEvt time="0" objId="4"/>
        <p14:stopEvt time="32302" objId="4"/>
      </p14:showEvtLst>
    </p:ext>
  </p:extLs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1053" y="838200"/>
            <a:ext cx="7024744" cy="1143000"/>
          </a:xfrm>
        </p:spPr>
        <p:txBody>
          <a:bodyPr>
            <a:normAutofit fontScale="90000"/>
          </a:bodyPr>
          <a:lstStyle/>
          <a:p>
            <a:pPr>
              <a:defRPr/>
            </a:pPr>
            <a:r>
              <a:rPr lang="en-US" dirty="0"/>
              <a:t>Query:  Which order(s) did Jeffrey Archer place?</a:t>
            </a:r>
          </a:p>
        </p:txBody>
      </p:sp>
      <p:graphicFrame>
        <p:nvGraphicFramePr>
          <p:cNvPr id="3" name="Group 38"/>
          <p:cNvGraphicFramePr>
            <a:graphicFrameLocks/>
          </p:cNvGraphicFramePr>
          <p:nvPr/>
        </p:nvGraphicFramePr>
        <p:xfrm>
          <a:off x="76200" y="2362200"/>
          <a:ext cx="4614863" cy="2286000"/>
        </p:xfrm>
        <a:graphic>
          <a:graphicData uri="http://schemas.openxmlformats.org/drawingml/2006/table">
            <a:tbl>
              <a:tblPr>
                <a:tableStyleId>{D7AC3CCA-C797-4891-BE02-D94E43425B78}</a:tableStyleId>
              </a:tblPr>
              <a:tblGrid>
                <a:gridCol w="1472005">
                  <a:extLst>
                    <a:ext uri="{9D8B030D-6E8A-4147-A177-3AD203B41FA5}">
                      <a16:colId xmlns:a16="http://schemas.microsoft.com/office/drawing/2014/main" val="20000"/>
                    </a:ext>
                  </a:extLst>
                </a:gridCol>
                <a:gridCol w="1549478">
                  <a:extLst>
                    <a:ext uri="{9D8B030D-6E8A-4147-A177-3AD203B41FA5}">
                      <a16:colId xmlns:a16="http://schemas.microsoft.com/office/drawing/2014/main" val="20001"/>
                    </a:ext>
                  </a:extLst>
                </a:gridCol>
                <a:gridCol w="159338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err="1">
                          <a:ln>
                            <a:noFill/>
                          </a:ln>
                          <a:effectLst/>
                        </a:rPr>
                        <a:t>LastName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err="1">
                          <a:ln>
                            <a:noFill/>
                          </a:ln>
                          <a:effectLst/>
                        </a:rPr>
                        <a:t>FirstName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Archer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Jeffrey</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Clarke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Martha</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Owen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Hayes</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47</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Parker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Stephen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4"/>
                  </a:ext>
                </a:extLst>
              </a:tr>
            </a:tbl>
          </a:graphicData>
        </a:graphic>
      </p:graphicFrame>
      <p:graphicFrame>
        <p:nvGraphicFramePr>
          <p:cNvPr id="5" name="Group 38"/>
          <p:cNvGraphicFramePr>
            <a:graphicFrameLocks/>
          </p:cNvGraphicFramePr>
          <p:nvPr>
            <p:extLst/>
          </p:nvPr>
        </p:nvGraphicFramePr>
        <p:xfrm>
          <a:off x="5029200" y="3962400"/>
          <a:ext cx="4038600" cy="2286000"/>
        </p:xfrm>
        <a:graphic>
          <a:graphicData uri="http://schemas.openxmlformats.org/drawingml/2006/table">
            <a:tbl>
              <a:tblPr>
                <a:tableStyleId>{D7AC3CCA-C797-4891-BE02-D94E43425B78}</a:tableStyleId>
              </a:tblPr>
              <a:tblGrid>
                <a:gridCol w="12192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Order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Date</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2</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3</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7/22/22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4</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7/15/22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4"/>
                  </a:ext>
                </a:extLst>
              </a:tr>
            </a:tbl>
          </a:graphicData>
        </a:graphic>
      </p:graphicFrame>
      <p:sp>
        <p:nvSpPr>
          <p:cNvPr id="15415" name="TextBox 5"/>
          <p:cNvSpPr txBox="1">
            <a:spLocks noChangeArrowheads="1"/>
          </p:cNvSpPr>
          <p:nvPr/>
        </p:nvSpPr>
        <p:spPr bwMode="auto">
          <a:xfrm>
            <a:off x="152400" y="1828800"/>
            <a:ext cx="18589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200"/>
              <a:t>Customer</a:t>
            </a:r>
            <a:r>
              <a:rPr lang="en-US"/>
              <a:t> </a:t>
            </a:r>
          </a:p>
        </p:txBody>
      </p:sp>
      <p:sp>
        <p:nvSpPr>
          <p:cNvPr id="15416" name="TextBox 6"/>
          <p:cNvSpPr txBox="1">
            <a:spLocks noChangeArrowheads="1"/>
          </p:cNvSpPr>
          <p:nvPr/>
        </p:nvSpPr>
        <p:spPr bwMode="auto">
          <a:xfrm>
            <a:off x="5105400" y="3352800"/>
            <a:ext cx="1141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200"/>
              <a:t>Order</a:t>
            </a:r>
          </a:p>
        </p:txBody>
      </p:sp>
      <p:sp>
        <p:nvSpPr>
          <p:cNvPr id="15417" name="Oval 7"/>
          <p:cNvSpPr>
            <a:spLocks noChangeArrowheads="1"/>
          </p:cNvSpPr>
          <p:nvPr/>
        </p:nvSpPr>
        <p:spPr bwMode="auto">
          <a:xfrm>
            <a:off x="7620000" y="5867400"/>
            <a:ext cx="457200" cy="381000"/>
          </a:xfrm>
          <a:prstGeom prst="ellipse">
            <a:avLst/>
          </a:prstGeom>
          <a:noFill/>
          <a:ln w="28575" algn="ctr">
            <a:solidFill>
              <a:srgbClr val="FF0066"/>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5418" name="Oval 8"/>
          <p:cNvSpPr>
            <a:spLocks noChangeArrowheads="1"/>
          </p:cNvSpPr>
          <p:nvPr/>
        </p:nvSpPr>
        <p:spPr bwMode="auto">
          <a:xfrm>
            <a:off x="152400" y="3048000"/>
            <a:ext cx="457200" cy="381000"/>
          </a:xfrm>
          <a:prstGeom prst="ellipse">
            <a:avLst/>
          </a:prstGeom>
          <a:noFill/>
          <a:ln w="28575" algn="ctr">
            <a:solidFill>
              <a:srgbClr val="FF0066"/>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cxnSp>
        <p:nvCxnSpPr>
          <p:cNvPr id="15419" name="Straight Connector 10"/>
          <p:cNvCxnSpPr>
            <a:cxnSpLocks noChangeShapeType="1"/>
            <a:stCxn id="15417" idx="7"/>
            <a:endCxn id="15418" idx="3"/>
          </p:cNvCxnSpPr>
          <p:nvPr/>
        </p:nvCxnSpPr>
        <p:spPr bwMode="auto">
          <a:xfrm rot="16200000" flipV="1">
            <a:off x="2840037" y="752476"/>
            <a:ext cx="2549525" cy="7791450"/>
          </a:xfrm>
          <a:prstGeom prst="line">
            <a:avLst/>
          </a:prstGeom>
          <a:noFill/>
          <a:ln w="28575" algn="ctr">
            <a:solidFill>
              <a:srgbClr val="FF0066"/>
            </a:solidFill>
            <a:round/>
            <a:headEnd/>
            <a:tailEnd/>
          </a:ln>
        </p:spPr>
      </p:cxnSp>
      <p:sp>
        <p:nvSpPr>
          <p:cNvPr id="15421" name="Oval 14"/>
          <p:cNvSpPr>
            <a:spLocks noChangeArrowheads="1"/>
          </p:cNvSpPr>
          <p:nvPr/>
        </p:nvSpPr>
        <p:spPr bwMode="auto">
          <a:xfrm>
            <a:off x="7620000" y="5486400"/>
            <a:ext cx="457200" cy="381000"/>
          </a:xfrm>
          <a:prstGeom prst="ellipse">
            <a:avLst/>
          </a:prstGeom>
          <a:noFill/>
          <a:ln w="28575" algn="ctr">
            <a:solidFill>
              <a:srgbClr val="FF0066"/>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cxnSp>
        <p:nvCxnSpPr>
          <p:cNvPr id="15422" name="Straight Connector 15"/>
          <p:cNvCxnSpPr>
            <a:cxnSpLocks noChangeShapeType="1"/>
            <a:stCxn id="15421" idx="7"/>
            <a:endCxn id="15418" idx="3"/>
          </p:cNvCxnSpPr>
          <p:nvPr/>
        </p:nvCxnSpPr>
        <p:spPr bwMode="auto">
          <a:xfrm rot="16200000" flipV="1">
            <a:off x="3030537" y="561976"/>
            <a:ext cx="2168525" cy="7791450"/>
          </a:xfrm>
          <a:prstGeom prst="line">
            <a:avLst/>
          </a:prstGeom>
          <a:noFill/>
          <a:ln w="28575" algn="ctr">
            <a:solidFill>
              <a:srgbClr val="FF0066"/>
            </a:solidFill>
            <a:round/>
            <a:headEnd/>
            <a:tailEnd/>
          </a:ln>
        </p:spPr>
      </p:cxnSp>
    </p:spTree>
    <p:extLst>
      <p:ext uri="{BB962C8B-B14F-4D97-AF65-F5344CB8AC3E}">
        <p14:creationId xmlns:p14="http://schemas.microsoft.com/office/powerpoint/2010/main" val="498638298"/>
      </p:ext>
    </p:extLst>
  </p:cSld>
  <p:clrMapOvr>
    <a:masterClrMapping/>
  </p:clrMapOvr>
  <p:transition/>
  <p:extLst mod="1">
    <p:ext uri="{E180D4A7-C9FB-4DFB-919C-405C955672EB}">
      <p14:showEvtLst xmlns:p14="http://schemas.microsoft.com/office/powerpoint/2010/main">
        <p14:playEvt time="0" objId="4"/>
        <p14:stopEvt time="37189" objId="4"/>
      </p14:showEvtLst>
    </p:ext>
  </p:extLs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28916"/>
            <a:ext cx="8001000" cy="953536"/>
          </a:xfrm>
        </p:spPr>
        <p:txBody>
          <a:bodyPr>
            <a:normAutofit/>
          </a:bodyPr>
          <a:lstStyle/>
          <a:p>
            <a:pPr>
              <a:defRPr/>
            </a:pPr>
            <a:r>
              <a:rPr lang="en-US" sz="3100" dirty="0"/>
              <a:t>Foreign Key enforcing Referential Integrity</a:t>
            </a:r>
          </a:p>
        </p:txBody>
      </p:sp>
      <p:graphicFrame>
        <p:nvGraphicFramePr>
          <p:cNvPr id="3" name="Group 38"/>
          <p:cNvGraphicFramePr>
            <a:graphicFrameLocks/>
          </p:cNvGraphicFramePr>
          <p:nvPr>
            <p:extLst/>
          </p:nvPr>
        </p:nvGraphicFramePr>
        <p:xfrm>
          <a:off x="685800" y="1682452"/>
          <a:ext cx="4614863" cy="2286000"/>
        </p:xfrm>
        <a:graphic>
          <a:graphicData uri="http://schemas.openxmlformats.org/drawingml/2006/table">
            <a:tbl>
              <a:tblPr>
                <a:tableStyleId>{D7AC3CCA-C797-4891-BE02-D94E43425B78}</a:tableStyleId>
              </a:tblPr>
              <a:tblGrid>
                <a:gridCol w="1472005">
                  <a:extLst>
                    <a:ext uri="{9D8B030D-6E8A-4147-A177-3AD203B41FA5}">
                      <a16:colId xmlns:a16="http://schemas.microsoft.com/office/drawing/2014/main" val="20000"/>
                    </a:ext>
                  </a:extLst>
                </a:gridCol>
                <a:gridCol w="1549478">
                  <a:extLst>
                    <a:ext uri="{9D8B030D-6E8A-4147-A177-3AD203B41FA5}">
                      <a16:colId xmlns:a16="http://schemas.microsoft.com/office/drawing/2014/main" val="20001"/>
                    </a:ext>
                  </a:extLst>
                </a:gridCol>
                <a:gridCol w="159338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err="1">
                          <a:ln>
                            <a:noFill/>
                          </a:ln>
                          <a:effectLst/>
                        </a:rPr>
                        <a:t>LastName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err="1">
                          <a:ln>
                            <a:noFill/>
                          </a:ln>
                          <a:effectLst/>
                        </a:rPr>
                        <a:t>FirstName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Archer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Jeffrey</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Clarke</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Martha</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Owen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Hayes</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47</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chemeClr val="bg1">
                        <a:lumMod val="95000"/>
                      </a:schemeClr>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Parker</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Stephen</a:t>
                      </a:r>
                      <a:endParaRPr kumimoji="1" lang="en-US" sz="2000" b="1" i="0" u="none" strike="noStrike" cap="none" normalizeH="0" baseline="0" dirty="0">
                        <a:ln>
                          <a:noFill/>
                        </a:ln>
                        <a:solidFill>
                          <a:schemeClr val="tx1"/>
                        </a:solidFill>
                        <a:effectLst/>
                        <a:latin typeface="Tahoma" charset="0"/>
                      </a:endParaRPr>
                    </a:p>
                  </a:txBody>
                  <a:tcPr marL="91434" marR="91434" horzOverflow="overflow">
                    <a:solidFill>
                      <a:srgbClr val="FFFFFF"/>
                    </a:solidFill>
                  </a:tcPr>
                </a:tc>
                <a:extLst>
                  <a:ext uri="{0D108BD9-81ED-4DB2-BD59-A6C34878D82A}">
                    <a16:rowId xmlns:a16="http://schemas.microsoft.com/office/drawing/2014/main" val="10004"/>
                  </a:ext>
                </a:extLst>
              </a:tr>
            </a:tbl>
          </a:graphicData>
        </a:graphic>
      </p:graphicFrame>
      <p:graphicFrame>
        <p:nvGraphicFramePr>
          <p:cNvPr id="7" name="Group 38"/>
          <p:cNvGraphicFramePr>
            <a:graphicFrameLocks/>
          </p:cNvGraphicFramePr>
          <p:nvPr>
            <p:extLst/>
          </p:nvPr>
        </p:nvGraphicFramePr>
        <p:xfrm>
          <a:off x="4191000" y="3621350"/>
          <a:ext cx="4038600" cy="2682240"/>
        </p:xfrm>
        <a:graphic>
          <a:graphicData uri="http://schemas.openxmlformats.org/drawingml/2006/table">
            <a:tbl>
              <a:tblPr>
                <a:tableStyleId>{D7AC3CCA-C797-4891-BE02-D94E43425B78}</a:tableStyleId>
              </a:tblPr>
              <a:tblGrid>
                <a:gridCol w="12192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Order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Date</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Customer number</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0"/>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25</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1"/>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2</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30</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2"/>
                  </a:ext>
                </a:extLst>
              </a:tr>
              <a:tr h="393447">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3</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7/22/22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3"/>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a:ln>
                            <a:noFill/>
                          </a:ln>
                          <a:effectLst/>
                        </a:rPr>
                        <a:t>4</a:t>
                      </a:r>
                      <a:endParaRPr kumimoji="1" lang="en-US" sz="2000" b="1" i="0" u="none" strike="noStrike" cap="none" normalizeH="0" baseline="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7/15/22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cap="none" normalizeH="0" baseline="0" dirty="0">
                          <a:ln>
                            <a:noFill/>
                          </a:ln>
                          <a:effectLst/>
                        </a:rPr>
                        <a:t>12</a:t>
                      </a:r>
                      <a:endParaRPr kumimoji="1" lang="en-US" sz="2000" b="1" i="0" u="none" strike="noStrike" cap="none" normalizeH="0" baseline="0" dirty="0">
                        <a:ln>
                          <a:noFill/>
                        </a:ln>
                        <a:solidFill>
                          <a:schemeClr val="tx1"/>
                        </a:solidFill>
                        <a:effectLst/>
                        <a:latin typeface="Tahoma" charset="0"/>
                      </a:endParaRPr>
                    </a:p>
                  </a:txBody>
                  <a:tcPr horzOverflow="overflow">
                    <a:solidFill>
                      <a:srgbClr val="FFFFFF"/>
                    </a:solidFill>
                  </a:tcPr>
                </a:tc>
                <a:extLst>
                  <a:ext uri="{0D108BD9-81ED-4DB2-BD59-A6C34878D82A}">
                    <a16:rowId xmlns:a16="http://schemas.microsoft.com/office/drawing/2014/main" val="10004"/>
                  </a:ext>
                </a:extLst>
              </a:tr>
              <a:tr h="394206">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kern="1200" cap="none" normalizeH="0" baseline="0" dirty="0">
                          <a:ln>
                            <a:noFill/>
                          </a:ln>
                          <a:solidFill>
                            <a:schemeClr val="dk1"/>
                          </a:solidFill>
                          <a:effectLst/>
                          <a:latin typeface="+mn-lt"/>
                          <a:ea typeface="+mn-ea"/>
                          <a:cs typeface="+mn-cs"/>
                        </a:rPr>
                        <a:t>5</a:t>
                      </a: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kern="1200" cap="none" normalizeH="0" baseline="0" dirty="0">
                          <a:ln>
                            <a:noFill/>
                          </a:ln>
                          <a:solidFill>
                            <a:schemeClr val="dk1"/>
                          </a:solidFill>
                          <a:effectLst/>
                          <a:latin typeface="+mn-lt"/>
                          <a:ea typeface="+mn-ea"/>
                          <a:cs typeface="+mn-cs"/>
                        </a:rPr>
                        <a:t>7/16/22</a:t>
                      </a:r>
                    </a:p>
                  </a:txBody>
                  <a:tcPr horzOverflow="overflow">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pPr>
                      <a:r>
                        <a:rPr kumimoji="1" lang="en-US" sz="2000" u="none" strike="noStrike" kern="1200" cap="none" normalizeH="0" baseline="0" dirty="0">
                          <a:ln>
                            <a:noFill/>
                          </a:ln>
                          <a:solidFill>
                            <a:schemeClr val="dk1"/>
                          </a:solidFill>
                          <a:effectLst/>
                          <a:latin typeface="+mn-lt"/>
                          <a:ea typeface="+mn-ea"/>
                          <a:cs typeface="+mn-cs"/>
                        </a:rPr>
                        <a:t>56</a:t>
                      </a:r>
                    </a:p>
                  </a:txBody>
                  <a:tcPr horzOverflow="overflow">
                    <a:solidFill>
                      <a:srgbClr val="FFFFFF"/>
                    </a:solidFill>
                  </a:tcPr>
                </a:tc>
                <a:extLst>
                  <a:ext uri="{0D108BD9-81ED-4DB2-BD59-A6C34878D82A}">
                    <a16:rowId xmlns:a16="http://schemas.microsoft.com/office/drawing/2014/main" val="10005"/>
                  </a:ext>
                </a:extLst>
              </a:tr>
            </a:tbl>
          </a:graphicData>
        </a:graphic>
      </p:graphicFrame>
      <p:sp>
        <p:nvSpPr>
          <p:cNvPr id="9" name="TextBox 8"/>
          <p:cNvSpPr txBox="1"/>
          <p:nvPr/>
        </p:nvSpPr>
        <p:spPr>
          <a:xfrm>
            <a:off x="6096000" y="2782669"/>
            <a:ext cx="2787943" cy="646331"/>
          </a:xfrm>
          <a:prstGeom prst="rect">
            <a:avLst/>
          </a:prstGeom>
          <a:solidFill>
            <a:srgbClr val="FFFFFF"/>
          </a:solidFill>
          <a:ln w="12700">
            <a:solidFill>
              <a:srgbClr val="FF0066"/>
            </a:solidFill>
          </a:ln>
        </p:spPr>
        <p:txBody>
          <a:bodyPr wrap="none">
            <a:spAutoFit/>
          </a:bodyPr>
          <a:lstStyle/>
          <a:p>
            <a:pPr eaLnBrk="0" hangingPunct="0">
              <a:defRPr/>
            </a:pPr>
            <a:r>
              <a:rPr lang="en-US" dirty="0">
                <a:solidFill>
                  <a:schemeClr val="accent1">
                    <a:lumMod val="10000"/>
                  </a:schemeClr>
                </a:solidFill>
              </a:rPr>
              <a:t>This is not correct.</a:t>
            </a:r>
          </a:p>
          <a:p>
            <a:pPr eaLnBrk="0" hangingPunct="0">
              <a:defRPr/>
            </a:pPr>
            <a:r>
              <a:rPr lang="en-US" dirty="0">
                <a:solidFill>
                  <a:schemeClr val="accent1">
                    <a:lumMod val="10000"/>
                  </a:schemeClr>
                </a:solidFill>
              </a:rPr>
              <a:t>There is no Customer 56.</a:t>
            </a:r>
          </a:p>
        </p:txBody>
      </p:sp>
      <p:cxnSp>
        <p:nvCxnSpPr>
          <p:cNvPr id="10" name="Straight Arrow Connector 13"/>
          <p:cNvCxnSpPr>
            <a:cxnSpLocks noChangeShapeType="1"/>
          </p:cNvCxnSpPr>
          <p:nvPr/>
        </p:nvCxnSpPr>
        <p:spPr bwMode="auto">
          <a:xfrm flipH="1">
            <a:off x="7257125" y="3429000"/>
            <a:ext cx="134275" cy="2473911"/>
          </a:xfrm>
          <a:prstGeom prst="straightConnector1">
            <a:avLst/>
          </a:prstGeom>
          <a:noFill/>
          <a:ln w="19050" algn="ctr">
            <a:solidFill>
              <a:srgbClr val="FF0000"/>
            </a:solidFill>
            <a:round/>
            <a:headEnd/>
            <a:tailEnd type="arrow" w="med" len="med"/>
          </a:ln>
        </p:spPr>
      </p:cxnSp>
      <p:sp>
        <p:nvSpPr>
          <p:cNvPr id="11" name="Oval 7"/>
          <p:cNvSpPr>
            <a:spLocks noChangeArrowheads="1"/>
          </p:cNvSpPr>
          <p:nvPr/>
        </p:nvSpPr>
        <p:spPr bwMode="auto">
          <a:xfrm>
            <a:off x="6781800" y="5867400"/>
            <a:ext cx="457200" cy="381000"/>
          </a:xfrm>
          <a:prstGeom prst="ellipse">
            <a:avLst/>
          </a:prstGeom>
          <a:noFill/>
          <a:ln w="28575" algn="ctr">
            <a:solidFill>
              <a:srgbClr val="FF0066"/>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8" name="TextBox 7">
            <a:extLst>
              <a:ext uri="{FF2B5EF4-FFF2-40B4-BE49-F238E27FC236}">
                <a16:creationId xmlns:a16="http://schemas.microsoft.com/office/drawing/2014/main" id="{B9ACDBE3-7F98-4457-9DEE-F45F0052DA6E}"/>
              </a:ext>
            </a:extLst>
          </p:cNvPr>
          <p:cNvSpPr txBox="1"/>
          <p:nvPr/>
        </p:nvSpPr>
        <p:spPr>
          <a:xfrm>
            <a:off x="7391400" y="5944418"/>
            <a:ext cx="1095172" cy="369332"/>
          </a:xfrm>
          <a:prstGeom prst="rect">
            <a:avLst/>
          </a:prstGeom>
          <a:noFill/>
        </p:spPr>
        <p:txBody>
          <a:bodyPr wrap="none" rtlCol="0">
            <a:spAutoFit/>
          </a:bodyPr>
          <a:lstStyle/>
          <a:p>
            <a:r>
              <a:rPr lang="en-US" b="1" dirty="0">
                <a:solidFill>
                  <a:srgbClr val="FF0000"/>
                </a:solidFill>
              </a:rPr>
              <a:t>ERROR!</a:t>
            </a:r>
          </a:p>
        </p:txBody>
      </p:sp>
    </p:spTree>
    <p:extLst>
      <p:ext uri="{BB962C8B-B14F-4D97-AF65-F5344CB8AC3E}">
        <p14:creationId xmlns:p14="http://schemas.microsoft.com/office/powerpoint/2010/main" val="1614118611"/>
      </p:ext>
    </p:extLst>
  </p:cSld>
  <p:clrMapOvr>
    <a:masterClrMapping/>
  </p:clrMapOvr>
  <p:transition/>
  <p:extLst mod="1">
    <p:ext uri="{E180D4A7-C9FB-4DFB-919C-405C955672EB}">
      <p14:showEvtLst xmlns:p14="http://schemas.microsoft.com/office/powerpoint/2010/main">
        <p14:playEvt time="0" objId="4"/>
        <p14:stopEvt time="30611" objId="4"/>
      </p14:showEvtLst>
    </p:ext>
  </p:extLs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F4698-7E12-436B-84F8-3FA9A8DA67C4}"/>
              </a:ext>
            </a:extLst>
          </p:cNvPr>
          <p:cNvSpPr>
            <a:spLocks noGrp="1"/>
          </p:cNvSpPr>
          <p:nvPr>
            <p:ph type="title"/>
          </p:nvPr>
        </p:nvSpPr>
        <p:spPr>
          <a:xfrm>
            <a:off x="533400" y="136525"/>
            <a:ext cx="8610600" cy="1143000"/>
          </a:xfrm>
        </p:spPr>
        <p:txBody>
          <a:bodyPr/>
          <a:lstStyle/>
          <a:p>
            <a:r>
              <a:rPr lang="en-US" sz="3600" dirty="0"/>
              <a:t>Correct the schema to implement a 1-M relationship between </a:t>
            </a:r>
            <a:r>
              <a:rPr lang="en-US" sz="3600" dirty="0" err="1"/>
              <a:t>Hogwarts_House</a:t>
            </a:r>
            <a:r>
              <a:rPr lang="en-US" sz="3600" dirty="0"/>
              <a:t> </a:t>
            </a:r>
            <a:r>
              <a:rPr lang="en-US" sz="3600"/>
              <a:t>and Wizards</a:t>
            </a:r>
            <a:endParaRPr lang="en-US" sz="3600" dirty="0"/>
          </a:p>
        </p:txBody>
      </p:sp>
      <p:sp>
        <p:nvSpPr>
          <p:cNvPr id="3" name="Content Placeholder 2">
            <a:extLst>
              <a:ext uri="{FF2B5EF4-FFF2-40B4-BE49-F238E27FC236}">
                <a16:creationId xmlns:a16="http://schemas.microsoft.com/office/drawing/2014/main" id="{9B4B714A-6BEA-4974-81EB-A2A6DB920FAC}"/>
              </a:ext>
            </a:extLst>
          </p:cNvPr>
          <p:cNvSpPr>
            <a:spLocks noGrp="1"/>
          </p:cNvSpPr>
          <p:nvPr>
            <p:ph idx="1"/>
          </p:nvPr>
        </p:nvSpPr>
        <p:spPr/>
        <p:txBody>
          <a:bodyPr/>
          <a:lstStyle/>
          <a:p>
            <a:pPr marL="0" indent="0">
              <a:buNone/>
            </a:pPr>
            <a:r>
              <a:rPr lang="en-US" sz="2400" dirty="0"/>
              <a:t>Notes:  A house at Hogwarts can have many wizards, but each wizard belongs to just one house. </a:t>
            </a:r>
          </a:p>
          <a:p>
            <a:pPr marL="0" indent="0">
              <a:buNone/>
            </a:pPr>
            <a:endParaRPr lang="en-US" dirty="0"/>
          </a:p>
          <a:p>
            <a:pPr marL="0" indent="0">
              <a:buNone/>
            </a:pPr>
            <a:r>
              <a:rPr lang="en-US" dirty="0"/>
              <a:t>HOGWARTS_HOUSE(</a:t>
            </a:r>
            <a:r>
              <a:rPr lang="en-US" u="sng" dirty="0"/>
              <a:t>House_name</a:t>
            </a:r>
            <a:r>
              <a:rPr lang="en-US" dirty="0"/>
              <a:t>, Head_of_house, Colors, Mascot)</a:t>
            </a:r>
          </a:p>
          <a:p>
            <a:pPr marL="0" indent="0">
              <a:buNone/>
            </a:pPr>
            <a:endParaRPr lang="en-US" dirty="0"/>
          </a:p>
          <a:p>
            <a:pPr marL="0" indent="0">
              <a:buNone/>
            </a:pPr>
            <a:r>
              <a:rPr lang="en-US" dirty="0"/>
              <a:t>WIZARD(</a:t>
            </a:r>
            <a:r>
              <a:rPr lang="en-US" u="sng" dirty="0"/>
              <a:t>WizNum</a:t>
            </a:r>
            <a:r>
              <a:rPr lang="en-US" dirty="0"/>
              <a:t>, WizName, Wand)</a:t>
            </a:r>
          </a:p>
        </p:txBody>
      </p:sp>
      <p:sp>
        <p:nvSpPr>
          <p:cNvPr id="4" name="Slide Number Placeholder 3">
            <a:extLst>
              <a:ext uri="{FF2B5EF4-FFF2-40B4-BE49-F238E27FC236}">
                <a16:creationId xmlns:a16="http://schemas.microsoft.com/office/drawing/2014/main" id="{C6D009F1-DA8A-4F3C-9357-7EB93F140D58}"/>
              </a:ext>
            </a:extLst>
          </p:cNvPr>
          <p:cNvSpPr>
            <a:spLocks noGrp="1"/>
          </p:cNvSpPr>
          <p:nvPr>
            <p:ph type="sldNum" sz="quarter" idx="11"/>
          </p:nvPr>
        </p:nvSpPr>
        <p:spPr/>
        <p:txBody>
          <a:bodyPr/>
          <a:lstStyle/>
          <a:p>
            <a:pPr>
              <a:defRPr/>
            </a:pPr>
            <a:r>
              <a:rPr lang="en-US"/>
              <a:t>2-</a:t>
            </a:r>
            <a:fld id="{0EE97FFF-F776-4BF4-92B2-CADF540CBD96}" type="slidenum">
              <a:rPr lang="en-US" smtClean="0"/>
              <a:pPr>
                <a:defRPr/>
              </a:pPr>
              <a:t>54</a:t>
            </a:fld>
            <a:endParaRPr lang="en-US" dirty="0"/>
          </a:p>
        </p:txBody>
      </p:sp>
    </p:spTree>
    <p:extLst>
      <p:ext uri="{BB962C8B-B14F-4D97-AF65-F5344CB8AC3E}">
        <p14:creationId xmlns:p14="http://schemas.microsoft.com/office/powerpoint/2010/main" val="2990454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Model</a:t>
            </a:r>
          </a:p>
        </p:txBody>
      </p:sp>
      <p:sp>
        <p:nvSpPr>
          <p:cNvPr id="3" name="Content Placeholder 2"/>
          <p:cNvSpPr>
            <a:spLocks noGrp="1"/>
          </p:cNvSpPr>
          <p:nvPr>
            <p:ph idx="1"/>
          </p:nvPr>
        </p:nvSpPr>
        <p:spPr/>
        <p:txBody>
          <a:bodyPr/>
          <a:lstStyle/>
          <a:p>
            <a:r>
              <a:rPr lang="en-US" dirty="0"/>
              <a:t>Data is organized in a graph and can have more than one parent node </a:t>
            </a:r>
          </a:p>
        </p:txBody>
      </p:sp>
      <p:pic>
        <p:nvPicPr>
          <p:cNvPr id="4" name="Picture 3"/>
          <p:cNvPicPr>
            <a:picLocks noChangeAspect="1"/>
          </p:cNvPicPr>
          <p:nvPr/>
        </p:nvPicPr>
        <p:blipFill>
          <a:blip r:embed="rId2"/>
          <a:stretch>
            <a:fillRect/>
          </a:stretch>
        </p:blipFill>
        <p:spPr>
          <a:xfrm>
            <a:off x="2595520" y="2732601"/>
            <a:ext cx="3929063" cy="2286000"/>
          </a:xfrm>
          <a:prstGeom prst="rect">
            <a:avLst/>
          </a:prstGeom>
        </p:spPr>
      </p:pic>
      <p:sp>
        <p:nvSpPr>
          <p:cNvPr id="5" name="TextBox 4"/>
          <p:cNvSpPr txBox="1"/>
          <p:nvPr/>
        </p:nvSpPr>
        <p:spPr>
          <a:xfrm>
            <a:off x="1795182" y="5109882"/>
            <a:ext cx="4807324" cy="230832"/>
          </a:xfrm>
          <a:prstGeom prst="rect">
            <a:avLst/>
          </a:prstGeom>
          <a:noFill/>
        </p:spPr>
        <p:txBody>
          <a:bodyPr wrap="square" rtlCol="0">
            <a:spAutoFit/>
          </a:bodyPr>
          <a:lstStyle/>
          <a:p>
            <a:r>
              <a:rPr lang="en-US" sz="900" dirty="0"/>
              <a:t>Reference: </a:t>
            </a:r>
            <a:r>
              <a:rPr lang="en-US" sz="900" dirty="0">
                <a:hlinkClick r:id="rId3"/>
              </a:rPr>
              <a:t>https://www.studytonight.com/dbms/database-model.php</a:t>
            </a:r>
            <a:endParaRPr lang="en-US" sz="900" dirty="0"/>
          </a:p>
        </p:txBody>
      </p:sp>
      <p:cxnSp>
        <p:nvCxnSpPr>
          <p:cNvPr id="7" name="Straight Arrow Connector 6">
            <a:extLst>
              <a:ext uri="{FF2B5EF4-FFF2-40B4-BE49-F238E27FC236}">
                <a16:creationId xmlns:a16="http://schemas.microsoft.com/office/drawing/2014/main" id="{393A95A8-E411-4C02-B455-BC1B7028B458}"/>
              </a:ext>
            </a:extLst>
          </p:cNvPr>
          <p:cNvCxnSpPr>
            <a:cxnSpLocks/>
          </p:cNvCxnSpPr>
          <p:nvPr/>
        </p:nvCxnSpPr>
        <p:spPr>
          <a:xfrm flipH="1">
            <a:off x="4800600" y="4651557"/>
            <a:ext cx="6096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a:extLst>
              <a:ext uri="{FF2B5EF4-FFF2-40B4-BE49-F238E27FC236}">
                <a16:creationId xmlns:a16="http://schemas.microsoft.com/office/drawing/2014/main" id="{0FE56F57-6E22-47B8-B5C9-EC53F5F4100F}"/>
              </a:ext>
            </a:extLst>
          </p:cNvPr>
          <p:cNvCxnSpPr>
            <a:cxnSpLocks/>
          </p:cNvCxnSpPr>
          <p:nvPr/>
        </p:nvCxnSpPr>
        <p:spPr>
          <a:xfrm flipV="1">
            <a:off x="4560051" y="3429000"/>
            <a:ext cx="0" cy="9144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381200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Relational Model</a:t>
            </a:r>
          </a:p>
        </p:txBody>
      </p:sp>
      <p:sp>
        <p:nvSpPr>
          <p:cNvPr id="3" name="Content Placeholder 2"/>
          <p:cNvSpPr>
            <a:spLocks noGrp="1"/>
          </p:cNvSpPr>
          <p:nvPr>
            <p:ph idx="1"/>
          </p:nvPr>
        </p:nvSpPr>
        <p:spPr/>
        <p:txBody>
          <a:bodyPr/>
          <a:lstStyle/>
          <a:p>
            <a:pPr>
              <a:buFont typeface="Wingdings" panose="05000000000000000000" pitchFamily="2" charset="2"/>
              <a:buChar char="q"/>
            </a:pPr>
            <a:r>
              <a:rPr lang="en-US" sz="2600" dirty="0"/>
              <a:t>Developed by E.F. Codd in 1969</a:t>
            </a:r>
          </a:p>
          <a:p>
            <a:pPr>
              <a:buFont typeface="Wingdings" panose="05000000000000000000" pitchFamily="2" charset="2"/>
              <a:buChar char="q"/>
            </a:pPr>
            <a:r>
              <a:rPr lang="en-US" sz="2600" dirty="0"/>
              <a:t>Relational databases are based on relational set theory</a:t>
            </a:r>
          </a:p>
          <a:p>
            <a:pPr>
              <a:buFont typeface="Wingdings" panose="05000000000000000000" pitchFamily="2" charset="2"/>
              <a:buChar char="q"/>
            </a:pPr>
            <a:r>
              <a:rPr lang="en-US" sz="2600" dirty="0"/>
              <a:t>A relational database stores data in tables</a:t>
            </a:r>
          </a:p>
          <a:p>
            <a:pPr>
              <a:buFont typeface="Wingdings" panose="05000000000000000000" pitchFamily="2" charset="2"/>
              <a:buChar char="q"/>
            </a:pPr>
            <a:r>
              <a:rPr lang="en-US" sz="2600" dirty="0"/>
              <a:t>Data is organized in two dimensional tables </a:t>
            </a:r>
          </a:p>
          <a:p>
            <a:pPr>
              <a:buFont typeface="Wingdings" panose="05000000000000000000" pitchFamily="2" charset="2"/>
              <a:buChar char="q"/>
            </a:pPr>
            <a:r>
              <a:rPr lang="en-US" sz="2600" dirty="0"/>
              <a:t>Each table will hold data pertaining to a specific entity or theme </a:t>
            </a:r>
          </a:p>
          <a:p>
            <a:pPr>
              <a:buFont typeface="Wingdings" panose="05000000000000000000" pitchFamily="2" charset="2"/>
              <a:buChar char="q"/>
            </a:pPr>
            <a:r>
              <a:rPr lang="en-US" sz="2600" dirty="0"/>
              <a:t>The tables are joined or linked together using a field common to both tables </a:t>
            </a:r>
          </a:p>
          <a:p>
            <a:pPr>
              <a:buFont typeface="Wingdings" panose="05000000000000000000" pitchFamily="2" charset="2"/>
              <a:buChar char="q"/>
            </a:pPr>
            <a:r>
              <a:rPr lang="en-US" sz="2600" dirty="0"/>
              <a:t>Tables are also called as </a:t>
            </a:r>
            <a:r>
              <a:rPr lang="en-US" sz="2600" u="sng" dirty="0">
                <a:solidFill>
                  <a:schemeClr val="accent1">
                    <a:lumMod val="50000"/>
                  </a:schemeClr>
                </a:solidFill>
              </a:rPr>
              <a:t>relations</a:t>
            </a:r>
            <a:r>
              <a:rPr lang="en-US" sz="2600" dirty="0"/>
              <a:t> </a:t>
            </a:r>
          </a:p>
          <a:p>
            <a:endParaRPr lang="en-US" sz="2600" dirty="0"/>
          </a:p>
          <a:p>
            <a:endParaRPr lang="en-US" sz="2600" dirty="0"/>
          </a:p>
        </p:txBody>
      </p:sp>
    </p:spTree>
    <p:extLst>
      <p:ext uri="{BB962C8B-B14F-4D97-AF65-F5344CB8AC3E}">
        <p14:creationId xmlns:p14="http://schemas.microsoft.com/office/powerpoint/2010/main" val="270191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relational databases </a:t>
            </a:r>
          </a:p>
        </p:txBody>
      </p:sp>
      <p:sp>
        <p:nvSpPr>
          <p:cNvPr id="3" name="Content Placeholder 2"/>
          <p:cNvSpPr>
            <a:spLocks noGrp="1"/>
          </p:cNvSpPr>
          <p:nvPr>
            <p:ph idx="1"/>
          </p:nvPr>
        </p:nvSpPr>
        <p:spPr/>
        <p:txBody>
          <a:bodyPr/>
          <a:lstStyle/>
          <a:p>
            <a:pPr>
              <a:buFont typeface="Wingdings" panose="05000000000000000000" pitchFamily="2" charset="2"/>
              <a:buChar char="q"/>
            </a:pPr>
            <a:r>
              <a:rPr lang="en-US" dirty="0"/>
              <a:t>Efficient storage</a:t>
            </a:r>
          </a:p>
          <a:p>
            <a:pPr>
              <a:buFont typeface="Wingdings" panose="05000000000000000000" pitchFamily="2" charset="2"/>
              <a:buChar char="q"/>
            </a:pPr>
            <a:r>
              <a:rPr lang="en-US" dirty="0"/>
              <a:t>Reduces redundancy</a:t>
            </a:r>
          </a:p>
          <a:p>
            <a:pPr>
              <a:buFont typeface="Wingdings" panose="05000000000000000000" pitchFamily="2" charset="2"/>
              <a:buChar char="q"/>
            </a:pPr>
            <a:r>
              <a:rPr lang="en-US" dirty="0"/>
              <a:t>Effectively manages updates to the database</a:t>
            </a:r>
          </a:p>
          <a:p>
            <a:pPr>
              <a:buFont typeface="Wingdings" panose="05000000000000000000" pitchFamily="2" charset="2"/>
              <a:buChar char="q"/>
            </a:pPr>
            <a:r>
              <a:rPr lang="en-US" dirty="0"/>
              <a:t>Supports for queries </a:t>
            </a:r>
          </a:p>
          <a:p>
            <a:pPr>
              <a:buFont typeface="Wingdings" panose="05000000000000000000" pitchFamily="2" charset="2"/>
              <a:buChar char="q"/>
            </a:pPr>
            <a:r>
              <a:rPr lang="en-US" dirty="0"/>
              <a:t>Easier to manage security </a:t>
            </a:r>
          </a:p>
          <a:p>
            <a:endParaRPr lang="en-US" dirty="0"/>
          </a:p>
          <a:p>
            <a:endParaRPr lang="en-US" dirty="0"/>
          </a:p>
        </p:txBody>
      </p:sp>
    </p:spTree>
    <p:extLst>
      <p:ext uri="{BB962C8B-B14F-4D97-AF65-F5344CB8AC3E}">
        <p14:creationId xmlns:p14="http://schemas.microsoft.com/office/powerpoint/2010/main" val="549452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dirty="0"/>
              <a:t>Entity</a:t>
            </a:r>
          </a:p>
        </p:txBody>
      </p:sp>
      <p:sp>
        <p:nvSpPr>
          <p:cNvPr id="24578" name="Rectangle 3"/>
          <p:cNvSpPr>
            <a:spLocks noGrp="1" noChangeArrowheads="1"/>
          </p:cNvSpPr>
          <p:nvPr>
            <p:ph idx="1"/>
          </p:nvPr>
        </p:nvSpPr>
        <p:spPr/>
        <p:txBody>
          <a:bodyPr/>
          <a:lstStyle/>
          <a:p>
            <a:pPr>
              <a:lnSpc>
                <a:spcPct val="90000"/>
              </a:lnSpc>
            </a:pPr>
            <a:r>
              <a:rPr lang="en-US" dirty="0"/>
              <a:t>An </a:t>
            </a:r>
            <a:r>
              <a:rPr lang="en-US" b="1" dirty="0"/>
              <a:t>entity</a:t>
            </a:r>
            <a:r>
              <a:rPr lang="en-US" dirty="0"/>
              <a:t> is something of importance to a user that needs to be represented in a database.</a:t>
            </a:r>
          </a:p>
          <a:p>
            <a:pPr>
              <a:lnSpc>
                <a:spcPct val="90000"/>
              </a:lnSpc>
            </a:pPr>
            <a:r>
              <a:rPr lang="en-US" dirty="0"/>
              <a:t>An entity represents </a:t>
            </a:r>
            <a:r>
              <a:rPr lang="en-US" u="sng" dirty="0">
                <a:solidFill>
                  <a:schemeClr val="accent1">
                    <a:lumMod val="50000"/>
                  </a:schemeClr>
                </a:solidFill>
              </a:rPr>
              <a:t>one theme or topic </a:t>
            </a:r>
            <a:r>
              <a:rPr lang="en-US" dirty="0"/>
              <a:t>(</a:t>
            </a:r>
            <a:r>
              <a:rPr lang="en-US" u="sng" dirty="0"/>
              <a:t>not more than one theme</a:t>
            </a:r>
            <a:r>
              <a:rPr lang="en-US" dirty="0"/>
              <a:t>)</a:t>
            </a:r>
          </a:p>
        </p:txBody>
      </p:sp>
      <p:sp>
        <p:nvSpPr>
          <p:cNvPr id="24580" name="Slide Number Placeholder 2"/>
          <p:cNvSpPr>
            <a:spLocks noGrp="1"/>
          </p:cNvSpPr>
          <p:nvPr>
            <p:ph type="sldNum" sz="quarter" idx="11"/>
          </p:nvPr>
        </p:nvSpPr>
        <p:spPr>
          <a:noFill/>
        </p:spPr>
        <p:txBody>
          <a:bodyPr/>
          <a:lstStyle/>
          <a:p>
            <a:r>
              <a:rPr lang="en-US" dirty="0">
                <a:cs typeface="Arial" charset="0"/>
              </a:rPr>
              <a:t>2-</a:t>
            </a:r>
            <a:fld id="{052D487C-AFF2-43DC-B388-FB16A6E69D7A}" type="slidenum">
              <a:rPr lang="en-US">
                <a:cs typeface="Arial" charset="0"/>
              </a:rPr>
              <a:pPr/>
              <a:t>9</a:t>
            </a:fld>
            <a:endParaRPr lang="en-US" dirty="0">
              <a:cs typeface="Arial"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
</p:tagLst>
</file>

<file path=ppt/theme/theme1.xml><?xml version="1.0" encoding="utf-8"?>
<a:theme xmlns:a="http://schemas.openxmlformats.org/drawingml/2006/main" name="DBC-e06-PPT-Theme-0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58a657bd-954d-47e9-a834-f04f5ee8a35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6015849E4C0BB448AE5C79D2A5B3CE3" ma:contentTypeVersion="15" ma:contentTypeDescription="Create a new document." ma:contentTypeScope="" ma:versionID="c4a2eb8ddf4d2adaeacc8530e74e0617">
  <xsd:schema xmlns:xsd="http://www.w3.org/2001/XMLSchema" xmlns:xs="http://www.w3.org/2001/XMLSchema" xmlns:p="http://schemas.microsoft.com/office/2006/metadata/properties" xmlns:ns3="8c222443-d295-4ed9-b50b-c0887899d137" xmlns:ns4="58a657bd-954d-47e9-a834-f04f5ee8a359" targetNamespace="http://schemas.microsoft.com/office/2006/metadata/properties" ma:root="true" ma:fieldsID="e683e41d18d5c0e68566a4d0c239f9ed" ns3:_="" ns4:_="">
    <xsd:import namespace="8c222443-d295-4ed9-b50b-c0887899d137"/>
    <xsd:import namespace="58a657bd-954d-47e9-a834-f04f5ee8a35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element ref="ns4:MediaServiceDateTaken" minOccurs="0"/>
                <xsd:element ref="ns4:MediaServiceLocation"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222443-d295-4ed9-b50b-c0887899d13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8a657bd-954d-47e9-a834-f04f5ee8a359"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AE0202-021E-4FD9-A854-66B35DBAD17D}">
  <ds:schemaRefs>
    <ds:schemaRef ds:uri="http://schemas.microsoft.com/sharepoint/v3/contenttype/forms"/>
  </ds:schemaRefs>
</ds:datastoreItem>
</file>

<file path=customXml/itemProps2.xml><?xml version="1.0" encoding="utf-8"?>
<ds:datastoreItem xmlns:ds="http://schemas.openxmlformats.org/officeDocument/2006/customXml" ds:itemID="{5505117F-F854-4734-83E2-0802A349861D}">
  <ds:schemaRefs>
    <ds:schemaRef ds:uri="http://purl.org/dc/dcmitype/"/>
    <ds:schemaRef ds:uri="http://www.w3.org/XML/1998/namespace"/>
    <ds:schemaRef ds:uri="8c222443-d295-4ed9-b50b-c0887899d137"/>
    <ds:schemaRef ds:uri="58a657bd-954d-47e9-a834-f04f5ee8a359"/>
    <ds:schemaRef ds:uri="http://purl.org/dc/elements/1.1/"/>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1ADADFA4-841C-4CB0-9542-872803969E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222443-d295-4ed9-b50b-c0887899d137"/>
    <ds:schemaRef ds:uri="58a657bd-954d-47e9-a834-f04f5ee8a3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DBC-e06-PPT-Theme-01</Template>
  <TotalTime>15318</TotalTime>
  <Words>2695</Words>
  <Application>Microsoft Office PowerPoint</Application>
  <PresentationFormat>On-screen Show (4:3)</PresentationFormat>
  <Paragraphs>844</Paragraphs>
  <Slides>54</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Arial Rounded MT Bold</vt:lpstr>
      <vt:lpstr>Lucida Sans</vt:lpstr>
      <vt:lpstr>Monotype Sorts</vt:lpstr>
      <vt:lpstr>Tahoma</vt:lpstr>
      <vt:lpstr>Times New Roman</vt:lpstr>
      <vt:lpstr>Wingdings</vt:lpstr>
      <vt:lpstr>DBC-e06-PPT-Theme-01</vt:lpstr>
      <vt:lpstr>The Relational Model</vt:lpstr>
      <vt:lpstr>Chapter Objectives</vt:lpstr>
      <vt:lpstr>Resources</vt:lpstr>
      <vt:lpstr>Database Models </vt:lpstr>
      <vt:lpstr>Hierarchical Model</vt:lpstr>
      <vt:lpstr>Network Model</vt:lpstr>
      <vt:lpstr>Relational Model</vt:lpstr>
      <vt:lpstr>Advantages of relational databases </vt:lpstr>
      <vt:lpstr>Entity</vt:lpstr>
      <vt:lpstr>Relation (table)</vt:lpstr>
      <vt:lpstr>A Sample Relation</vt:lpstr>
      <vt:lpstr>Relation = table = Entity</vt:lpstr>
      <vt:lpstr>A Sample Relation</vt:lpstr>
      <vt:lpstr>Characteristics of a Relation</vt:lpstr>
      <vt:lpstr>A Nonrelation Example</vt:lpstr>
      <vt:lpstr>A Nonrelation Example</vt:lpstr>
      <vt:lpstr>A Nonrelational example</vt:lpstr>
      <vt:lpstr>Terminology</vt:lpstr>
      <vt:lpstr>Primary Key (or key)</vt:lpstr>
      <vt:lpstr>Key or Primary Key</vt:lpstr>
      <vt:lpstr>Primary key is very important!</vt:lpstr>
      <vt:lpstr>Relation Scheme</vt:lpstr>
      <vt:lpstr>Write the scheme for this relation called ORDER:</vt:lpstr>
      <vt:lpstr>Write the scheme for this relation called ORDER:</vt:lpstr>
      <vt:lpstr>Schema</vt:lpstr>
      <vt:lpstr>A Candidate Key</vt:lpstr>
      <vt:lpstr>What are the candidate keys? </vt:lpstr>
      <vt:lpstr>What are the candidate keys? </vt:lpstr>
      <vt:lpstr>A Primary Key</vt:lpstr>
      <vt:lpstr>A Composite Key</vt:lpstr>
      <vt:lpstr>Composite key</vt:lpstr>
      <vt:lpstr>Surrogate key</vt:lpstr>
      <vt:lpstr>Surrogate Key Example</vt:lpstr>
      <vt:lpstr>Surrogate key Example</vt:lpstr>
      <vt:lpstr>Relationships Between Tables</vt:lpstr>
      <vt:lpstr>A Foreign Key</vt:lpstr>
      <vt:lpstr>Foreign Key example</vt:lpstr>
      <vt:lpstr>This is a one-to-many  (1-M) relationship</vt:lpstr>
      <vt:lpstr>ER Diagram</vt:lpstr>
      <vt:lpstr>Schema: there is nothing connecting the two tables</vt:lpstr>
      <vt:lpstr>Foreign key—to connect the two tables:</vt:lpstr>
      <vt:lpstr>Put the foreign key in the child table:</vt:lpstr>
      <vt:lpstr>Schema with Foreign key</vt:lpstr>
      <vt:lpstr>PowerPoint Presentation</vt:lpstr>
      <vt:lpstr>Enforce referential integrity</vt:lpstr>
      <vt:lpstr>PowerPoint Presentation</vt:lpstr>
      <vt:lpstr>Another example</vt:lpstr>
      <vt:lpstr>There is no way of identifying who placed an order</vt:lpstr>
      <vt:lpstr>Add the foreign key to ORDER table</vt:lpstr>
      <vt:lpstr>New Schema</vt:lpstr>
      <vt:lpstr>Query: Who placed Order Number 1?</vt:lpstr>
      <vt:lpstr>Query:  Which order(s) did Jeffrey Archer place?</vt:lpstr>
      <vt:lpstr>Foreign Key enforcing Referential Integrity</vt:lpstr>
      <vt:lpstr>Correct the schema to implement a 1-M relationship between Hogwarts_House and Wizards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DBC-e06-Chapter-02-PPT</dc:title>
  <dc:creator>David J. Auer</dc:creator>
  <cp:lastModifiedBy>Lissa Pollacia</cp:lastModifiedBy>
  <cp:revision>125</cp:revision>
  <dcterms:created xsi:type="dcterms:W3CDTF">2010-07-01T18:28:16Z</dcterms:created>
  <dcterms:modified xsi:type="dcterms:W3CDTF">2023-01-24T18:04:05Z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0x01010006015849E4C0BB448AE5C79D2A5B3CE3</vt:lpwstr>
  </property>
</Properties>
</file>